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9" r:id="rId2"/>
    <p:sldId id="258" r:id="rId3"/>
    <p:sldId id="267" r:id="rId4"/>
    <p:sldId id="266" r:id="rId5"/>
    <p:sldId id="265" r:id="rId6"/>
    <p:sldId id="264" r:id="rId7"/>
    <p:sldId id="263" r:id="rId8"/>
    <p:sldId id="282" r:id="rId9"/>
    <p:sldId id="271" r:id="rId10"/>
    <p:sldId id="283" r:id="rId11"/>
    <p:sldId id="268" r:id="rId12"/>
    <p:sldId id="272" r:id="rId13"/>
    <p:sldId id="284" r:id="rId14"/>
    <p:sldId id="269" r:id="rId15"/>
    <p:sldId id="270" r:id="rId16"/>
    <p:sldId id="285" r:id="rId17"/>
    <p:sldId id="273" r:id="rId18"/>
    <p:sldId id="274" r:id="rId19"/>
    <p:sldId id="275" r:id="rId20"/>
    <p:sldId id="276" r:id="rId21"/>
    <p:sldId id="277" r:id="rId22"/>
    <p:sldId id="278" r:id="rId23"/>
    <p:sldId id="279" r:id="rId24"/>
    <p:sldId id="286" r:id="rId25"/>
    <p:sldId id="280" r:id="rId26"/>
    <p:sldId id="281" r:id="rId27"/>
    <p:sldId id="262" r:id="rId28"/>
  </p:sldIdLst>
  <p:sldSz cx="9144000" cy="5715000" type="screen16x1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4A5FE"/>
    <a:srgbClr val="0255A0"/>
    <a:srgbClr val="026DCE"/>
    <a:srgbClr val="016BBB"/>
    <a:srgbClr val="0276E0"/>
    <a:srgbClr val="02539C"/>
    <a:srgbClr val="026AC8"/>
    <a:srgbClr val="025AAA"/>
    <a:srgbClr val="026BC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p:scale>
          <a:sx n="100" d="100"/>
          <a:sy n="100" d="100"/>
        </p:scale>
        <p:origin x="-1944" y="390"/>
      </p:cViewPr>
      <p:guideLst>
        <p:guide orient="horz" pos="180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BBA40E-5606-4029-863C-DF903B52E771}" type="datetimeFigureOut">
              <a:rPr lang="zh-CN" altLang="en-US" smtClean="0"/>
              <a:pPr/>
              <a:t>2015/12/21</a:t>
            </a:fld>
            <a:endParaRPr lang="zh-CN" altLang="en-US"/>
          </a:p>
        </p:txBody>
      </p:sp>
      <p:sp>
        <p:nvSpPr>
          <p:cNvPr id="4" name="幻灯片图像占位符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8C17DF-1D58-4647-8B50-01AC32906402}" type="slidenum">
              <a:rPr lang="zh-CN" altLang="en-US" smtClean="0"/>
              <a:pPr/>
              <a:t>‹#›</a:t>
            </a:fld>
            <a:endParaRPr lang="zh-CN" altLang="en-US"/>
          </a:p>
        </p:txBody>
      </p:sp>
    </p:spTree>
    <p:extLst>
      <p:ext uri="{BB962C8B-B14F-4D97-AF65-F5344CB8AC3E}">
        <p14:creationId xmlns:p14="http://schemas.microsoft.com/office/powerpoint/2010/main" xmlns="" val="2052508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11</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12</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13</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14</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15</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16</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17</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18</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19</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20</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3</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21</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22</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23</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24</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25</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26</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4</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5</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6</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7</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8</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9</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18C17DF-1D58-4647-8B50-01AC32906402}" type="slidenum">
              <a:rPr lang="zh-CN" altLang="en-US" smtClean="0"/>
              <a:pPr/>
              <a:t>10</a:t>
            </a:fld>
            <a:endParaRPr lang="zh-CN" altLang="en-US"/>
          </a:p>
        </p:txBody>
      </p:sp>
    </p:spTree>
    <p:extLst>
      <p:ext uri="{BB962C8B-B14F-4D97-AF65-F5344CB8AC3E}">
        <p14:creationId xmlns:p14="http://schemas.microsoft.com/office/powerpoint/2010/main" xmlns="" val="613961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775355"/>
            <a:ext cx="7772400" cy="1225021"/>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238500"/>
            <a:ext cx="6400800" cy="14605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633D4E3-8C29-4A91-ADFE-8396F1AD4C4D}" type="datetime1">
              <a:rPr lang="zh-CN" altLang="en-US" smtClean="0"/>
              <a:pPr/>
              <a:t>2015/12/21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11317030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9EA3D84-DF09-4541-8236-590F6951E8D7}" type="datetime1">
              <a:rPr lang="zh-CN" altLang="en-US" smtClean="0"/>
              <a:pPr/>
              <a:t>2015/12/21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1771689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28865"/>
            <a:ext cx="2057400" cy="487627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28865"/>
            <a:ext cx="6019800" cy="487627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71C8221-3A62-48BB-BA80-C47F1FD470F3}" type="datetime1">
              <a:rPr lang="zh-CN" altLang="en-US" smtClean="0"/>
              <a:pPr/>
              <a:t>2015/12/21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2631613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178B71D-44A6-4C3D-BB31-DE03F67F928D}" type="datetime1">
              <a:rPr lang="zh-CN" altLang="en-US" smtClean="0"/>
              <a:pPr/>
              <a:t>2015/12/21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142904574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672417"/>
            <a:ext cx="7772400" cy="1135063"/>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422261"/>
            <a:ext cx="7772400" cy="1250156"/>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D0DA122-F808-4D17-90B9-B8342B8AAD91}" type="datetime1">
              <a:rPr lang="zh-CN" altLang="en-US" smtClean="0"/>
              <a:pPr/>
              <a:t>2015/12/21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106785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33500"/>
            <a:ext cx="4038600" cy="37716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8E61F77-889C-4A2F-803A-DFDBE9110B09}" type="datetime1">
              <a:rPr lang="zh-CN" altLang="en-US" smtClean="0"/>
              <a:pPr/>
              <a:t>2015/12/21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3677635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79261"/>
            <a:ext cx="4040188"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812396"/>
            <a:ext cx="4040188"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279261"/>
            <a:ext cx="4041775" cy="53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812396"/>
            <a:ext cx="4041775"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746ECD0-8394-40EE-8F86-22265B5B8A54}" type="datetime1">
              <a:rPr lang="zh-CN" altLang="en-US" smtClean="0"/>
              <a:pPr/>
              <a:t>2015/12/21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3612113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411E9CD-FE84-4B65-AA7A-9F93A3C3B628}" type="datetime1">
              <a:rPr lang="zh-CN" altLang="en-US" smtClean="0"/>
              <a:pPr/>
              <a:t>2015/12/21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3600044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F272F3D-2A0C-446B-A969-D13471B93B60}" type="datetime1">
              <a:rPr lang="zh-CN" altLang="en-US" smtClean="0"/>
              <a:pPr/>
              <a:t>2015/12/21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2723880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27542"/>
            <a:ext cx="3008313" cy="968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27542"/>
            <a:ext cx="5111750" cy="487759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195917"/>
            <a:ext cx="3008313" cy="39092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59C6B84-B59B-4BC6-B8F6-1BFF0507DE9E}" type="datetime1">
              <a:rPr lang="zh-CN" altLang="en-US" smtClean="0"/>
              <a:pPr/>
              <a:t>2015/12/21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168304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000500"/>
            <a:ext cx="5486400" cy="472282"/>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510646"/>
            <a:ext cx="5486400" cy="3429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472782"/>
            <a:ext cx="5486400" cy="6707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2BC80EE-ACFF-4825-AC46-08E175CBA171}" type="datetime1">
              <a:rPr lang="zh-CN" altLang="en-US" smtClean="0"/>
              <a:pPr/>
              <a:t>2015/12/21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2130928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28865"/>
            <a:ext cx="8229600" cy="9525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333500"/>
            <a:ext cx="8229600" cy="377163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5296959"/>
            <a:ext cx="2133600" cy="304271"/>
          </a:xfrm>
          <a:prstGeom prst="rect">
            <a:avLst/>
          </a:prstGeom>
        </p:spPr>
        <p:txBody>
          <a:bodyPr vert="horz" lIns="91440" tIns="45720" rIns="91440" bIns="45720" rtlCol="0" anchor="ctr"/>
          <a:lstStyle>
            <a:lvl1pPr algn="l">
              <a:defRPr sz="1200">
                <a:solidFill>
                  <a:schemeClr val="tx1">
                    <a:tint val="75000"/>
                  </a:schemeClr>
                </a:solidFill>
              </a:defRPr>
            </a:lvl1pPr>
          </a:lstStyle>
          <a:p>
            <a:fld id="{1E6F5459-9704-43D3-9B0A-5264EED22CFD}" type="datetime1">
              <a:rPr lang="zh-CN" altLang="en-US" smtClean="0"/>
              <a:pPr/>
              <a:t>2015/12/21</a:t>
            </a:fld>
            <a:endParaRPr lang="zh-CN" altLang="en-US"/>
          </a:p>
        </p:txBody>
      </p:sp>
      <p:sp>
        <p:nvSpPr>
          <p:cNvPr id="5" name="页脚占位符 4"/>
          <p:cNvSpPr>
            <a:spLocks noGrp="1"/>
          </p:cNvSpPr>
          <p:nvPr>
            <p:ph type="ftr" sz="quarter" idx="3"/>
          </p:nvPr>
        </p:nvSpPr>
        <p:spPr>
          <a:xfrm>
            <a:off x="3124200" y="5296959"/>
            <a:ext cx="2895600" cy="3042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5296959"/>
            <a:ext cx="2133600" cy="304271"/>
          </a:xfrm>
          <a:prstGeom prst="rect">
            <a:avLst/>
          </a:prstGeom>
        </p:spPr>
        <p:txBody>
          <a:bodyPr vert="horz" lIns="91440" tIns="45720" rIns="91440" bIns="45720" rtlCol="0" anchor="ctr"/>
          <a:lstStyle>
            <a:lvl1pPr algn="r">
              <a:defRPr sz="1200">
                <a:solidFill>
                  <a:schemeClr val="tx1">
                    <a:tint val="75000"/>
                  </a:schemeClr>
                </a:solidFill>
              </a:defRPr>
            </a:lvl1pPr>
          </a:lstStyle>
          <a:p>
            <a:fld id="{101218CE-149D-49E3-8033-D5CD97556C98}" type="slidenum">
              <a:rPr lang="zh-CN" altLang="en-US" smtClean="0"/>
              <a:pPr/>
              <a:t>‹#›</a:t>
            </a:fld>
            <a:endParaRPr lang="zh-CN" altLang="en-US"/>
          </a:p>
        </p:txBody>
      </p:sp>
    </p:spTree>
    <p:extLst>
      <p:ext uri="{BB962C8B-B14F-4D97-AF65-F5344CB8AC3E}">
        <p14:creationId xmlns:p14="http://schemas.microsoft.com/office/powerpoint/2010/main" xmlns="" val="3777182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3.wdp"/><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microsoft.com/office/2007/relationships/hdphoto" Target="../media/hdphoto3.wdp"/><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emf"/><Relationship Id="rId5" Type="http://schemas.microsoft.com/office/2007/relationships/hdphoto" Target="../media/hdphoto3.wdp"/><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矩形 4"/>
          <p:cNvSpPr/>
          <p:nvPr/>
        </p:nvSpPr>
        <p:spPr>
          <a:xfrm>
            <a:off x="0" y="3236516"/>
            <a:ext cx="9144000" cy="223224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p:cNvPicPr>
            <a:picLocks noChangeAspect="1" noChangeArrowheads="1"/>
          </p:cNvPicPr>
          <p:nvPr/>
        </p:nvPicPr>
        <p:blipFill>
          <a:blip r:embed="rId2" cstate="print">
            <a:extLst>
              <a:ext uri="{BEBA8EAE-BF5A-486C-A8C5-ECC9F3942E4B}">
                <a14:imgProps xmlns:a14="http://schemas.microsoft.com/office/drawing/2010/main" xmlns="">
                  <a14:imgLayer r:embed="rId3">
                    <a14:imgEffect>
                      <a14:sharpenSoften amount="7000"/>
                    </a14:imgEffect>
                    <a14:imgEffect>
                      <a14:colorTemperature colorTemp="5900"/>
                    </a14:imgEffect>
                    <a14:imgEffect>
                      <a14:saturation sat="105000"/>
                    </a14:imgEffect>
                    <a14:imgEffect>
                      <a14:brightnessContrast bright="8000" contrast="7000"/>
                    </a14:imgEffect>
                  </a14:imgLayer>
                </a14:imgProps>
              </a:ext>
              <a:ext uri="{28A0092B-C50C-407E-A947-70E740481C1C}">
                <a14:useLocalDpi xmlns:a14="http://schemas.microsoft.com/office/drawing/2010/main" xmlns="" val="0"/>
              </a:ext>
            </a:extLst>
          </a:blip>
          <a:stretch>
            <a:fillRect/>
          </a:stretch>
        </p:blipFill>
        <p:spPr bwMode="auto">
          <a:xfrm>
            <a:off x="0" y="4103088"/>
            <a:ext cx="9144000" cy="155257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矩形 6"/>
          <p:cNvSpPr/>
          <p:nvPr/>
        </p:nvSpPr>
        <p:spPr>
          <a:xfrm>
            <a:off x="0" y="5438552"/>
            <a:ext cx="9144000" cy="28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717662" y="1832386"/>
            <a:ext cx="7708676" cy="3046988"/>
          </a:xfrm>
          <a:prstGeom prst="rect">
            <a:avLst/>
          </a:prstGeom>
          <a:noFill/>
        </p:spPr>
        <p:txBody>
          <a:bodyPr wrap="square" rtlCol="0">
            <a:spAutoFit/>
          </a:bodyPr>
          <a:lstStyle/>
          <a:p>
            <a:pPr algn="ctr"/>
            <a:r>
              <a:rPr lang="zh-CN" altLang="en-US" sz="4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上海食品安全信息追溯管理</a:t>
            </a:r>
            <a:endParaRPr lang="en-US" altLang="zh-CN" sz="4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endParaRPr lang="en-US" altLang="zh-CN" sz="4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ctr"/>
            <a:r>
              <a:rPr lang="zh-CN" altLang="en-US" sz="3200" b="1" dirty="0" smtClean="0">
                <a:effectLst>
                  <a:outerShdw blurRad="38100" dist="38100" dir="2700000" algn="tl">
                    <a:srgbClr val="000000">
                      <a:alpha val="43137"/>
                    </a:srgbClr>
                  </a:outerShdw>
                </a:effectLst>
                <a:latin typeface="Arial" pitchFamily="34" charset="0"/>
                <a:cs typeface="Arial" pitchFamily="34" charset="0"/>
              </a:rPr>
              <a:t>顾振华</a:t>
            </a:r>
            <a:endParaRPr lang="en-US" altLang="zh-CN" sz="32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zh-CN" altLang="en-US" sz="3200" b="1" dirty="0" smtClean="0">
                <a:effectLst>
                  <a:outerShdw blurRad="38100" dist="38100" dir="2700000" algn="tl">
                    <a:srgbClr val="000000">
                      <a:alpha val="43137"/>
                    </a:srgbClr>
                  </a:outerShdw>
                </a:effectLst>
                <a:latin typeface="Arial" pitchFamily="34" charset="0"/>
                <a:cs typeface="Arial" pitchFamily="34" charset="0"/>
              </a:rPr>
              <a:t>上海市食品药品监督管理局</a:t>
            </a:r>
            <a:endParaRPr lang="en-US" altLang="zh-CN" sz="3200" b="1" dirty="0" smtClean="0">
              <a:effectLst>
                <a:outerShdw blurRad="38100" dist="38100" dir="2700000" algn="tl">
                  <a:srgbClr val="000000">
                    <a:alpha val="43137"/>
                  </a:srgbClr>
                </a:outerShdw>
              </a:effectLst>
              <a:latin typeface="Arial" pitchFamily="34" charset="0"/>
              <a:cs typeface="Arial" pitchFamily="34" charset="0"/>
            </a:endParaRPr>
          </a:p>
          <a:p>
            <a:pPr algn="ctr"/>
            <a:r>
              <a:rPr lang="en-US" altLang="zh-CN" sz="3200" b="1" dirty="0" smtClean="0">
                <a:effectLst>
                  <a:outerShdw blurRad="38100" dist="38100" dir="2700000" algn="tl">
                    <a:srgbClr val="000000">
                      <a:alpha val="43137"/>
                    </a:srgbClr>
                  </a:outerShdw>
                </a:effectLst>
                <a:latin typeface="Arial" pitchFamily="34" charset="0"/>
                <a:cs typeface="Arial" pitchFamily="34" charset="0"/>
              </a:rPr>
              <a:t>2015</a:t>
            </a:r>
            <a:r>
              <a:rPr lang="zh-CN" altLang="en-US" sz="3200" b="1" dirty="0" smtClean="0">
                <a:effectLst>
                  <a:outerShdw blurRad="38100" dist="38100" dir="2700000" algn="tl">
                    <a:srgbClr val="000000">
                      <a:alpha val="43137"/>
                    </a:srgbClr>
                  </a:outerShdw>
                </a:effectLst>
                <a:latin typeface="Arial" pitchFamily="34" charset="0"/>
                <a:cs typeface="Arial" pitchFamily="34" charset="0"/>
              </a:rPr>
              <a:t>年</a:t>
            </a:r>
            <a:r>
              <a:rPr lang="en-US" altLang="zh-CN" sz="3200" b="1" dirty="0" smtClean="0">
                <a:effectLst>
                  <a:outerShdw blurRad="38100" dist="38100" dir="2700000" algn="tl">
                    <a:srgbClr val="000000">
                      <a:alpha val="43137"/>
                    </a:srgbClr>
                  </a:outerShdw>
                </a:effectLst>
                <a:latin typeface="Arial" pitchFamily="34" charset="0"/>
                <a:cs typeface="Arial" pitchFamily="34" charset="0"/>
              </a:rPr>
              <a:t>8</a:t>
            </a:r>
            <a:r>
              <a:rPr lang="zh-CN" altLang="en-US" sz="3200" b="1" dirty="0" smtClean="0">
                <a:effectLst>
                  <a:outerShdw blurRad="38100" dist="38100" dir="2700000" algn="tl">
                    <a:srgbClr val="000000">
                      <a:alpha val="43137"/>
                    </a:srgbClr>
                  </a:outerShdw>
                </a:effectLst>
                <a:latin typeface="Arial" pitchFamily="34" charset="0"/>
                <a:cs typeface="Arial" pitchFamily="34" charset="0"/>
              </a:rPr>
              <a:t>月</a:t>
            </a:r>
            <a:r>
              <a:rPr lang="en-US" altLang="zh-CN" sz="3200" b="1" dirty="0" smtClean="0">
                <a:effectLst>
                  <a:outerShdw blurRad="38100" dist="38100" dir="2700000" algn="tl">
                    <a:srgbClr val="000000">
                      <a:alpha val="43137"/>
                    </a:srgbClr>
                  </a:outerShdw>
                </a:effectLst>
                <a:latin typeface="Arial" pitchFamily="34" charset="0"/>
                <a:cs typeface="Arial" pitchFamily="34" charset="0"/>
              </a:rPr>
              <a:t>22</a:t>
            </a:r>
            <a:r>
              <a:rPr lang="zh-CN" altLang="en-US" sz="3200" b="1" dirty="0" smtClean="0">
                <a:effectLst>
                  <a:outerShdw blurRad="38100" dist="38100" dir="2700000" algn="tl">
                    <a:srgbClr val="000000">
                      <a:alpha val="43137"/>
                    </a:srgbClr>
                  </a:outerShdw>
                </a:effectLst>
                <a:latin typeface="Arial" pitchFamily="34" charset="0"/>
                <a:cs typeface="Arial" pitchFamily="34" charset="0"/>
              </a:rPr>
              <a:t>日</a:t>
            </a:r>
            <a:endParaRPr lang="zh-CN" altLang="en-US" sz="3200" b="1" dirty="0">
              <a:effectLst>
                <a:outerShdw blurRad="38100" dist="38100" dir="2700000" algn="tl">
                  <a:srgbClr val="000000">
                    <a:alpha val="43137"/>
                  </a:srgbClr>
                </a:outerShdw>
              </a:effectLst>
              <a:latin typeface="Arial" pitchFamily="34" charset="0"/>
              <a:cs typeface="Arial" pitchFamily="34" charset="0"/>
            </a:endParaRPr>
          </a:p>
        </p:txBody>
      </p:sp>
      <p:pic>
        <p:nvPicPr>
          <p:cNvPr id="8"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59282" y="52757"/>
            <a:ext cx="3367485" cy="4536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日期占位符 1"/>
          <p:cNvSpPr>
            <a:spLocks noGrp="1"/>
          </p:cNvSpPr>
          <p:nvPr>
            <p:ph type="dt" sz="half" idx="10"/>
          </p:nvPr>
        </p:nvSpPr>
        <p:spPr/>
        <p:txBody>
          <a:bodyPr/>
          <a:lstStyle/>
          <a:p>
            <a:fld id="{7725DCB8-553C-4B80-819D-8FE8D43E18EC}" type="datetime1">
              <a:rPr lang="zh-CN" altLang="en-US" smtClean="0"/>
              <a:pPr/>
              <a:t>2015/12/21</a:t>
            </a:fld>
            <a:endParaRPr lang="zh-CN" altLang="en-US"/>
          </a:p>
        </p:txBody>
      </p:sp>
      <p:sp>
        <p:nvSpPr>
          <p:cNvPr id="3" name="灯片编号占位符 2"/>
          <p:cNvSpPr>
            <a:spLocks noGrp="1"/>
          </p:cNvSpPr>
          <p:nvPr>
            <p:ph type="sldNum" sz="quarter" idx="12"/>
          </p:nvPr>
        </p:nvSpPr>
        <p:spPr/>
        <p:txBody>
          <a:bodyPr/>
          <a:lstStyle/>
          <a:p>
            <a:fld id="{101218CE-149D-49E3-8033-D5CD97556C98}" type="slidenum">
              <a:rPr lang="zh-CN" altLang="en-US" smtClean="0"/>
              <a:pPr/>
              <a:t>1</a:t>
            </a:fld>
            <a:endParaRPr lang="zh-CN" altLang="en-US"/>
          </a:p>
        </p:txBody>
      </p:sp>
    </p:spTree>
    <p:extLst>
      <p:ext uri="{BB962C8B-B14F-4D97-AF65-F5344CB8AC3E}">
        <p14:creationId xmlns:p14="http://schemas.microsoft.com/office/powerpoint/2010/main" xmlns="" val="2293805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340197"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市食品药品监督管理局职责</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indent="-266700">
              <a:spcAft>
                <a:spcPts val="600"/>
              </a:spcAft>
              <a:buFont typeface="Arial" pitchFamily="34" charset="0"/>
              <a:buChar char="•"/>
            </a:pPr>
            <a:r>
              <a:rPr lang="zh-CN" altLang="en-US" sz="2800" b="1" dirty="0" smtClean="0">
                <a:solidFill>
                  <a:schemeClr val="tx1"/>
                </a:solidFill>
                <a:ea typeface="楷体_GB2312" pitchFamily="49" charset="-122"/>
              </a:rPr>
              <a:t>建立全市统一的食品安全信息追溯平台</a:t>
            </a:r>
            <a:r>
              <a:rPr lang="zh-CN" altLang="en-US" sz="2800" b="1" dirty="0">
                <a:solidFill>
                  <a:schemeClr val="tx1"/>
                </a:solidFill>
                <a:ea typeface="楷体_GB2312" pitchFamily="49" charset="-122"/>
              </a:rPr>
              <a:t>；</a:t>
            </a:r>
          </a:p>
          <a:p>
            <a:pPr marL="266700" indent="-266700">
              <a:spcAft>
                <a:spcPts val="600"/>
              </a:spcAft>
              <a:buFont typeface="Arial" pitchFamily="34" charset="0"/>
              <a:buChar char="•"/>
            </a:pPr>
            <a:r>
              <a:rPr lang="zh-CN" altLang="en-US" sz="2800" b="1" dirty="0" smtClean="0">
                <a:solidFill>
                  <a:schemeClr val="tx1"/>
                </a:solidFill>
                <a:ea typeface="楷体_GB2312" pitchFamily="49" charset="-122"/>
              </a:rPr>
              <a:t>负责食品生产、餐饮环节信息追溯系统建设与运行、维护；</a:t>
            </a:r>
            <a:endParaRPr lang="en-US" altLang="zh-CN" sz="2800" b="1" dirty="0" smtClean="0">
              <a:solidFill>
                <a:schemeClr val="tx1"/>
              </a:solidFill>
              <a:ea typeface="楷体_GB2312" pitchFamily="49" charset="-122"/>
            </a:endParaRPr>
          </a:p>
          <a:p>
            <a:pPr marL="266700" indent="-266700">
              <a:spcAft>
                <a:spcPts val="600"/>
              </a:spcAft>
              <a:buFont typeface="Arial" pitchFamily="34" charset="0"/>
              <a:buChar char="•"/>
            </a:pPr>
            <a:r>
              <a:rPr lang="zh-CN" altLang="en-US" sz="2800" b="1" dirty="0" smtClean="0">
                <a:solidFill>
                  <a:schemeClr val="tx1"/>
                </a:solidFill>
                <a:ea typeface="楷体_GB2312" pitchFamily="49" charset="-122"/>
              </a:rPr>
              <a:t>拟订具体实施方案、相关技术标准；</a:t>
            </a:r>
            <a:endParaRPr lang="en-US" altLang="zh-CN" sz="2800" b="1" dirty="0" smtClean="0">
              <a:solidFill>
                <a:schemeClr val="tx1"/>
              </a:solidFill>
              <a:ea typeface="楷体_GB2312" pitchFamily="49" charset="-122"/>
            </a:endParaRPr>
          </a:p>
          <a:p>
            <a:pPr marL="266700" indent="-266700">
              <a:spcAft>
                <a:spcPts val="600"/>
              </a:spcAft>
              <a:buFont typeface="Arial" pitchFamily="34" charset="0"/>
              <a:buChar char="•"/>
            </a:pPr>
            <a:r>
              <a:rPr lang="zh-CN" altLang="en-US" sz="2800" b="1" dirty="0" smtClean="0">
                <a:solidFill>
                  <a:schemeClr val="tx1"/>
                </a:solidFill>
                <a:ea typeface="楷体_GB2312" pitchFamily="49" charset="-122"/>
              </a:rPr>
              <a:t>对食品生产、流通、餐饮和食用农产品流通环节的信息追溯，实施监管与行政执法；</a:t>
            </a:r>
            <a:endParaRPr lang="en-US" altLang="zh-CN" sz="2800" b="1" dirty="0" smtClean="0">
              <a:solidFill>
                <a:schemeClr val="tx1"/>
              </a:solidFill>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570A70E1-A55B-4B46-BB1C-25D28E5C8D1E}"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10</a:t>
            </a:fld>
            <a:endParaRPr lang="zh-CN" altLang="en-US"/>
          </a:p>
        </p:txBody>
      </p:sp>
    </p:spTree>
    <p:extLst>
      <p:ext uri="{BB962C8B-B14F-4D97-AF65-F5344CB8AC3E}">
        <p14:creationId xmlns:p14="http://schemas.microsoft.com/office/powerpoint/2010/main" xmlns="" val="1306235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2749471"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市农委职责</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负责食用农产品种植、养殖、初级加工环节信息追溯系统的建设与运行、维护；</a:t>
            </a:r>
            <a:endParaRPr lang="en-US" altLang="zh-CN" sz="2800" b="1" dirty="0" smtClean="0">
              <a:solidFill>
                <a:schemeClr val="tx1"/>
              </a:solidFill>
              <a:latin typeface="楷体_GB2312" pitchFamily="49" charset="-122"/>
              <a:ea typeface="楷体_GB2312" pitchFamily="49" charset="-122"/>
            </a:endParaRPr>
          </a:p>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对</a:t>
            </a:r>
            <a:r>
              <a:rPr lang="zh-CN" altLang="en-US" sz="2800" b="1" dirty="0">
                <a:solidFill>
                  <a:schemeClr val="tx1"/>
                </a:solidFill>
                <a:latin typeface="楷体_GB2312" pitchFamily="49" charset="-122"/>
                <a:ea typeface="楷体_GB2312" pitchFamily="49" charset="-122"/>
              </a:rPr>
              <a:t>食用农产品种植、养殖、初级加工</a:t>
            </a:r>
            <a:r>
              <a:rPr lang="zh-CN" altLang="en-US" sz="2800" b="1" dirty="0" smtClean="0">
                <a:solidFill>
                  <a:schemeClr val="tx1"/>
                </a:solidFill>
                <a:latin typeface="楷体_GB2312" pitchFamily="49" charset="-122"/>
                <a:ea typeface="楷体_GB2312" pitchFamily="49" charset="-122"/>
              </a:rPr>
              <a:t>环节和畜禽屠宰环节的信息追溯，实施监管与行政执法；</a:t>
            </a:r>
            <a:endParaRPr lang="en-US" altLang="zh-CN" sz="2800" b="1" dirty="0" smtClean="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C7D6F4CA-5EF5-46E9-BE97-1CDF385521CA}"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11</a:t>
            </a:fld>
            <a:endParaRPr lang="zh-CN" altLang="en-US"/>
          </a:p>
        </p:txBody>
      </p:sp>
    </p:spTree>
    <p:extLst>
      <p:ext uri="{BB962C8B-B14F-4D97-AF65-F5344CB8AC3E}">
        <p14:creationId xmlns:p14="http://schemas.microsoft.com/office/powerpoint/2010/main" xmlns="" val="42084606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3262432"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市商务委职责</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负责食品和食用农产品流通环节信息追溯系统的建设与运行、维护；</a:t>
            </a:r>
            <a:endParaRPr lang="en-US" altLang="zh-CN" sz="2800" b="1" dirty="0" smtClean="0">
              <a:solidFill>
                <a:schemeClr val="tx1"/>
              </a:solidFill>
              <a:latin typeface="楷体_GB2312" pitchFamily="49" charset="-122"/>
              <a:ea typeface="楷体_GB2312" pitchFamily="49" charset="-122"/>
            </a:endParaRPr>
          </a:p>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对食品和食用农产品</a:t>
            </a:r>
            <a:r>
              <a:rPr lang="zh-CN" altLang="en-US" sz="2800" b="1" dirty="0">
                <a:solidFill>
                  <a:schemeClr val="tx1"/>
                </a:solidFill>
                <a:latin typeface="楷体_GB2312" pitchFamily="49" charset="-122"/>
                <a:ea typeface="楷体_GB2312" pitchFamily="49" charset="-122"/>
              </a:rPr>
              <a:t>流通</a:t>
            </a:r>
            <a:r>
              <a:rPr lang="zh-CN" altLang="en-US" sz="2800" b="1" dirty="0" smtClean="0">
                <a:solidFill>
                  <a:schemeClr val="tx1"/>
                </a:solidFill>
                <a:latin typeface="楷体_GB2312" pitchFamily="49" charset="-122"/>
                <a:ea typeface="楷体_GB2312" pitchFamily="49" charset="-122"/>
              </a:rPr>
              <a:t>环节的生产经营者履行信息追溯义务，进行指导、督促；</a:t>
            </a:r>
            <a:endParaRPr lang="en-US" altLang="zh-CN" sz="2800" b="1" dirty="0" smtClean="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67DB5D64-FAC9-4C48-A337-0899628BF8CE}"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12</a:t>
            </a:fld>
            <a:endParaRPr lang="zh-CN" altLang="en-US"/>
          </a:p>
        </p:txBody>
      </p:sp>
    </p:spTree>
    <p:extLst>
      <p:ext uri="{BB962C8B-B14F-4D97-AF65-F5344CB8AC3E}">
        <p14:creationId xmlns:p14="http://schemas.microsoft.com/office/powerpoint/2010/main" xmlns="" val="20221354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4288353"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其他相关部门职责</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出入境</a:t>
            </a:r>
            <a:r>
              <a:rPr lang="zh-CN" altLang="zh-CN" sz="2800" b="1" dirty="0">
                <a:solidFill>
                  <a:schemeClr val="tx1"/>
                </a:solidFill>
                <a:latin typeface="楷体_GB2312" pitchFamily="49" charset="-122"/>
                <a:ea typeface="楷体_GB2312" pitchFamily="49" charset="-122"/>
              </a:rPr>
              <a:t>检验检疫</a:t>
            </a:r>
            <a:r>
              <a:rPr lang="zh-CN" altLang="zh-CN" sz="2800" b="1" dirty="0" smtClean="0">
                <a:solidFill>
                  <a:schemeClr val="tx1"/>
                </a:solidFill>
                <a:latin typeface="楷体_GB2312" pitchFamily="49" charset="-122"/>
                <a:ea typeface="楷体_GB2312" pitchFamily="49" charset="-122"/>
              </a:rPr>
              <a:t>部门配合</a:t>
            </a:r>
            <a:r>
              <a:rPr lang="zh-CN" altLang="zh-CN" sz="2800" b="1" dirty="0">
                <a:solidFill>
                  <a:schemeClr val="tx1"/>
                </a:solidFill>
                <a:latin typeface="楷体_GB2312" pitchFamily="49" charset="-122"/>
                <a:ea typeface="楷体_GB2312" pitchFamily="49" charset="-122"/>
              </a:rPr>
              <a:t>提供进口追溯食品和食用农产品的相关信息。</a:t>
            </a:r>
          </a:p>
          <a:p>
            <a:pPr marL="271463" indent="-271463">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发展</a:t>
            </a:r>
            <a:r>
              <a:rPr lang="zh-CN" altLang="zh-CN" sz="2800" b="1" dirty="0">
                <a:solidFill>
                  <a:schemeClr val="tx1"/>
                </a:solidFill>
                <a:latin typeface="楷体_GB2312" pitchFamily="49" charset="-122"/>
                <a:ea typeface="楷体_GB2312" pitchFamily="49" charset="-122"/>
              </a:rPr>
              <a:t>改革、财政、经济信息化、卫生计生等部门按照各自职责，共同做好食品安全信息追溯工作</a:t>
            </a:r>
            <a:r>
              <a:rPr lang="zh-CN" altLang="zh-CN" sz="2800" b="1" dirty="0" smtClean="0">
                <a:solidFill>
                  <a:schemeClr val="tx1"/>
                </a:solidFill>
                <a:latin typeface="楷体_GB2312" pitchFamily="49" charset="-122"/>
                <a:ea typeface="楷体_GB2312" pitchFamily="49" charset="-122"/>
              </a:rPr>
              <a:t>。</a:t>
            </a:r>
            <a:endParaRPr lang="en-US" altLang="zh-CN" sz="2800" b="1" dirty="0" smtClean="0">
              <a:solidFill>
                <a:schemeClr val="tx1"/>
              </a:solidFill>
              <a:latin typeface="楷体_GB2312" pitchFamily="49" charset="-122"/>
              <a:ea typeface="楷体_GB2312" pitchFamily="49" charset="-122"/>
            </a:endParaRPr>
          </a:p>
          <a:p>
            <a:pPr marL="271463" indent="-271463">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区</a:t>
            </a:r>
            <a:r>
              <a:rPr lang="zh-CN" altLang="zh-CN" sz="2800" b="1" dirty="0">
                <a:solidFill>
                  <a:schemeClr val="tx1"/>
                </a:solidFill>
                <a:latin typeface="楷体_GB2312" pitchFamily="49" charset="-122"/>
                <a:ea typeface="楷体_GB2312" pitchFamily="49" charset="-122"/>
              </a:rPr>
              <a:t>（县）</a:t>
            </a:r>
            <a:r>
              <a:rPr lang="zh-CN" altLang="en-US" sz="2800" b="1" dirty="0">
                <a:solidFill>
                  <a:schemeClr val="tx1"/>
                </a:solidFill>
                <a:latin typeface="楷体_GB2312" pitchFamily="49" charset="-122"/>
                <a:ea typeface="楷体_GB2312" pitchFamily="49" charset="-122"/>
              </a:rPr>
              <a:t>管理</a:t>
            </a:r>
            <a:r>
              <a:rPr lang="zh-CN" altLang="zh-CN" sz="2800" b="1" dirty="0">
                <a:solidFill>
                  <a:schemeClr val="tx1"/>
                </a:solidFill>
                <a:latin typeface="楷体_GB2312" pitchFamily="49" charset="-122"/>
                <a:ea typeface="楷体_GB2312" pitchFamily="49" charset="-122"/>
              </a:rPr>
              <a:t>负责本辖区内食品和食用农产品信息追溯的监督管理与行政执法，以及有关信息追溯系统的运行、维护等具体工作</a:t>
            </a:r>
            <a:r>
              <a:rPr lang="zh-CN" altLang="zh-CN" sz="2800" b="1" dirty="0" smtClean="0">
                <a:solidFill>
                  <a:schemeClr val="tx1"/>
                </a:solidFill>
                <a:latin typeface="楷体_GB2312" pitchFamily="49" charset="-122"/>
                <a:ea typeface="楷体_GB2312" pitchFamily="49" charset="-122"/>
              </a:rPr>
              <a:t>。</a:t>
            </a:r>
            <a:endParaRPr lang="zh-CN" altLang="zh-CN" sz="28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67DB5D64-FAC9-4C48-A337-0899628BF8CE}"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13</a:t>
            </a:fld>
            <a:endParaRPr lang="zh-CN" altLang="en-US"/>
          </a:p>
        </p:txBody>
      </p:sp>
    </p:spTree>
    <p:extLst>
      <p:ext uri="{BB962C8B-B14F-4D97-AF65-F5344CB8AC3E}">
        <p14:creationId xmlns:p14="http://schemas.microsoft.com/office/powerpoint/2010/main" xmlns="" val="19401052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4288353"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系统与平台的对接</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市食药监局、农委、商务委负责建设的信息追溯系统应当与统一信息平台进行对接；</a:t>
            </a:r>
            <a:endParaRPr lang="en-US" altLang="zh-CN" sz="2800" b="1" dirty="0" smtClean="0">
              <a:solidFill>
                <a:schemeClr val="tx1"/>
              </a:solidFill>
              <a:latin typeface="楷体_GB2312" pitchFamily="49" charset="-122"/>
              <a:ea typeface="楷体_GB2312" pitchFamily="49" charset="-122"/>
            </a:endParaRPr>
          </a:p>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鼓励有条件的生产经营者、行业协会、第三方机构建立食品和食用农产品信息追溯系统，并与</a:t>
            </a:r>
            <a:r>
              <a:rPr lang="zh-CN" altLang="en-US" sz="2800" b="1" dirty="0">
                <a:solidFill>
                  <a:schemeClr val="tx1"/>
                </a:solidFill>
                <a:latin typeface="楷体_GB2312" pitchFamily="49" charset="-122"/>
                <a:ea typeface="楷体_GB2312" pitchFamily="49" charset="-122"/>
              </a:rPr>
              <a:t>统一信息平台进行</a:t>
            </a:r>
            <a:r>
              <a:rPr lang="zh-CN" altLang="en-US" sz="2800" b="1" dirty="0" smtClean="0">
                <a:solidFill>
                  <a:schemeClr val="tx1"/>
                </a:solidFill>
                <a:latin typeface="楷体_GB2312" pitchFamily="49" charset="-122"/>
                <a:ea typeface="楷体_GB2312" pitchFamily="49" charset="-122"/>
              </a:rPr>
              <a:t>对接；</a:t>
            </a:r>
            <a:endParaRPr lang="en-US" altLang="zh-CN" sz="2800" b="1" dirty="0" smtClean="0">
              <a:solidFill>
                <a:schemeClr val="tx1"/>
              </a:solidFill>
              <a:latin typeface="楷体_GB2312" pitchFamily="49" charset="-122"/>
              <a:ea typeface="楷体_GB2312" pitchFamily="49" charset="-122"/>
            </a:endParaRPr>
          </a:p>
          <a:p>
            <a:pPr marL="271463" indent="-271463">
              <a:spcAft>
                <a:spcPts val="600"/>
              </a:spcAft>
              <a:buFont typeface="Arial" pitchFamily="34" charset="0"/>
              <a:buChar char="•"/>
            </a:pPr>
            <a:r>
              <a:rPr lang="zh-CN" altLang="zh-CN" sz="2800" b="1" dirty="0">
                <a:solidFill>
                  <a:schemeClr val="tx1"/>
                </a:solidFill>
                <a:latin typeface="楷体_GB2312" pitchFamily="49" charset="-122"/>
                <a:ea typeface="楷体_GB2312" pitchFamily="49" charset="-122"/>
              </a:rPr>
              <a:t>市</a:t>
            </a:r>
            <a:r>
              <a:rPr lang="zh-CN" altLang="zh-CN" sz="2800" b="1" dirty="0" smtClean="0">
                <a:solidFill>
                  <a:schemeClr val="tx1"/>
                </a:solidFill>
                <a:latin typeface="楷体_GB2312" pitchFamily="49" charset="-122"/>
                <a:ea typeface="楷体_GB2312" pitchFamily="49" charset="-122"/>
              </a:rPr>
              <a:t>食药监</a:t>
            </a:r>
            <a:r>
              <a:rPr lang="zh-CN" altLang="en-US" sz="2800" b="1" dirty="0" smtClean="0">
                <a:solidFill>
                  <a:schemeClr val="tx1"/>
                </a:solidFill>
                <a:latin typeface="楷体_GB2312" pitchFamily="49" charset="-122"/>
                <a:ea typeface="楷体_GB2312" pitchFamily="49" charset="-122"/>
              </a:rPr>
              <a:t>局</a:t>
            </a:r>
            <a:r>
              <a:rPr lang="zh-CN" altLang="zh-CN" sz="2800" b="1" dirty="0" smtClean="0">
                <a:solidFill>
                  <a:schemeClr val="tx1"/>
                </a:solidFill>
                <a:latin typeface="楷体_GB2312" pitchFamily="49" charset="-122"/>
                <a:ea typeface="楷体_GB2312" pitchFamily="49" charset="-122"/>
              </a:rPr>
              <a:t>应当</a:t>
            </a:r>
            <a:r>
              <a:rPr lang="zh-CN" altLang="zh-CN" sz="2800" b="1" dirty="0">
                <a:solidFill>
                  <a:schemeClr val="tx1"/>
                </a:solidFill>
                <a:latin typeface="楷体_GB2312" pitchFamily="49" charset="-122"/>
                <a:ea typeface="楷体_GB2312" pitchFamily="49" charset="-122"/>
              </a:rPr>
              <a:t>会同市农业、商务等部门制定</a:t>
            </a:r>
            <a:r>
              <a:rPr lang="zh-CN" altLang="zh-CN" sz="2800" b="1" dirty="0" smtClean="0">
                <a:solidFill>
                  <a:schemeClr val="tx1"/>
                </a:solidFill>
                <a:latin typeface="楷体_GB2312" pitchFamily="49" charset="-122"/>
                <a:ea typeface="楷体_GB2312" pitchFamily="49" charset="-122"/>
              </a:rPr>
              <a:t>政府、</a:t>
            </a:r>
            <a:r>
              <a:rPr lang="zh-CN" altLang="zh-CN" sz="2800" b="1" dirty="0">
                <a:solidFill>
                  <a:schemeClr val="tx1"/>
                </a:solidFill>
                <a:latin typeface="楷体_GB2312" pitchFamily="49" charset="-122"/>
                <a:ea typeface="楷体_GB2312" pitchFamily="49" charset="-122"/>
              </a:rPr>
              <a:t>生产经营者、行业协会、第三方机构信息追溯系统与食品安全信息追溯平台对接的技术标准。</a:t>
            </a:r>
            <a:endParaRPr lang="en-US" altLang="zh-CN" sz="28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DA8F19C9-CA49-46C4-9672-D908C97C8F78}"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14</a:t>
            </a:fld>
            <a:endParaRPr lang="zh-CN" altLang="en-US"/>
          </a:p>
        </p:txBody>
      </p:sp>
    </p:spTree>
    <p:extLst>
      <p:ext uri="{BB962C8B-B14F-4D97-AF65-F5344CB8AC3E}">
        <p14:creationId xmlns:p14="http://schemas.microsoft.com/office/powerpoint/2010/main" xmlns="" val="42084606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632460" y="429259"/>
            <a:ext cx="6853158"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实施信息追溯的企业及其责任</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251520" y="1201316"/>
            <a:ext cx="8568951"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buFont typeface="Arial" pitchFamily="34" charset="0"/>
              <a:buChar char="•"/>
            </a:pPr>
            <a:r>
              <a:rPr lang="zh-CN" altLang="en-US" sz="2800" b="1" dirty="0">
                <a:solidFill>
                  <a:schemeClr val="tx1"/>
                </a:solidFill>
                <a:latin typeface="楷体_GB2312" pitchFamily="49" charset="-122"/>
                <a:ea typeface="楷体_GB2312" pitchFamily="49" charset="-122"/>
              </a:rPr>
              <a:t>实施追溯的食品生产经营者</a:t>
            </a:r>
          </a:p>
          <a:p>
            <a:pPr marL="728663" lvl="2" indent="-271463">
              <a:buFont typeface="Arial" pitchFamily="34" charset="0"/>
              <a:buChar char="•"/>
            </a:pPr>
            <a:r>
              <a:rPr lang="zh-CN" altLang="en-US" sz="2400" b="1" dirty="0">
                <a:solidFill>
                  <a:schemeClr val="tx1"/>
                </a:solidFill>
                <a:latin typeface="楷体_GB2312" pitchFamily="49" charset="-122"/>
                <a:ea typeface="楷体_GB2312" pitchFamily="49" charset="-122"/>
              </a:rPr>
              <a:t>生产企业、农民专业合作经济组织、屠宰厂（场）、批发经营企业、批发市场、兼营批发的储运配送企业、标准化菜市场、连锁超市、中型以上食品店、集体用餐配送单位、中央厨房、学校食堂、中型以上饭店及连锁餐饮企业；</a:t>
            </a:r>
          </a:p>
          <a:p>
            <a:pPr marL="271463" indent="-271463">
              <a:buFont typeface="Arial" pitchFamily="34" charset="0"/>
              <a:buChar char="•"/>
            </a:pPr>
            <a:r>
              <a:rPr lang="zh-CN" altLang="en-US" sz="2800" b="1" dirty="0" smtClean="0">
                <a:solidFill>
                  <a:schemeClr val="tx1"/>
                </a:solidFill>
                <a:latin typeface="楷体_GB2312" pitchFamily="49" charset="-122"/>
                <a:ea typeface="楷体_GB2312" pitchFamily="49" charset="-122"/>
              </a:rPr>
              <a:t>实施追溯企业的责任</a:t>
            </a:r>
            <a:endParaRPr lang="en-US" altLang="zh-CN" sz="2800" b="1" dirty="0" smtClean="0">
              <a:solidFill>
                <a:schemeClr val="tx1"/>
              </a:solidFill>
              <a:latin typeface="楷体_GB2312" pitchFamily="49" charset="-122"/>
              <a:ea typeface="楷体_GB2312" pitchFamily="49" charset="-122"/>
            </a:endParaRPr>
          </a:p>
          <a:p>
            <a:pPr marL="728663" lvl="1" indent="-271463">
              <a:buFont typeface="Arial" pitchFamily="34" charset="0"/>
              <a:buChar char="•"/>
            </a:pPr>
            <a:r>
              <a:rPr lang="zh-CN" altLang="en-US" sz="2400" b="1" dirty="0" smtClean="0">
                <a:solidFill>
                  <a:schemeClr val="tx1"/>
                </a:solidFill>
                <a:latin typeface="楷体_GB2312" pitchFamily="49" charset="-122"/>
                <a:ea typeface="楷体_GB2312" pitchFamily="49" charset="-122"/>
              </a:rPr>
              <a:t>利用信息化技术手段，履行信息追溯的义务，接受社会监督，承担社会责任</a:t>
            </a:r>
            <a:endParaRPr lang="en-US" altLang="zh-CN" sz="2800" b="1" dirty="0" smtClean="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7DE16666-A619-4E8B-A2A3-B522500C72AB}"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15</a:t>
            </a:fld>
            <a:endParaRPr lang="zh-CN" altLang="en-US"/>
          </a:p>
        </p:txBody>
      </p:sp>
    </p:spTree>
    <p:extLst>
      <p:ext uri="{BB962C8B-B14F-4D97-AF65-F5344CB8AC3E}">
        <p14:creationId xmlns:p14="http://schemas.microsoft.com/office/powerpoint/2010/main" xmlns="" val="42084606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4801314" cy="707886"/>
          </a:xfrm>
          <a:prstGeom prst="rect">
            <a:avLst/>
          </a:prstGeom>
          <a:noFill/>
        </p:spPr>
        <p:txBody>
          <a:bodyPr wrap="none" rtlCol="0">
            <a:spAutoFit/>
          </a:bodyPr>
          <a:lstStyle/>
          <a:p>
            <a:r>
              <a:rPr lang="zh-CN" altLang="zh-CN"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行业</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协会的</a:t>
            </a:r>
            <a:r>
              <a:rPr lang="zh-CN" altLang="zh-CN"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引导</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责任</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251520" y="1201316"/>
            <a:ext cx="8568951"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buFont typeface="Arial" pitchFamily="34" charset="0"/>
              <a:buChar char="•"/>
            </a:pPr>
            <a:r>
              <a:rPr lang="zh-CN" altLang="zh-CN" sz="2800" b="1" dirty="0" smtClean="0">
                <a:solidFill>
                  <a:schemeClr val="tx1"/>
                </a:solidFill>
                <a:latin typeface="楷体_GB2312" pitchFamily="49" charset="-122"/>
                <a:ea typeface="楷体_GB2312" pitchFamily="49" charset="-122"/>
              </a:rPr>
              <a:t>食品</a:t>
            </a:r>
            <a:r>
              <a:rPr lang="zh-CN" altLang="zh-CN" sz="2800" b="1" dirty="0">
                <a:solidFill>
                  <a:schemeClr val="tx1"/>
                </a:solidFill>
                <a:latin typeface="楷体_GB2312" pitchFamily="49" charset="-122"/>
                <a:ea typeface="楷体_GB2312" pitchFamily="49" charset="-122"/>
              </a:rPr>
              <a:t>和食用农产品生产、流通以及餐饮服务等行业协会应当加强行业自律，推动行业信息追溯系统和信用体系建设，开展相关宣传、培训工作，引导生产经营者自觉履行信息追溯义务。</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7DE16666-A619-4E8B-A2A3-B522500C72AB}"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16</a:t>
            </a:fld>
            <a:endParaRPr lang="zh-CN" altLang="en-US"/>
          </a:p>
        </p:txBody>
      </p:sp>
    </p:spTree>
    <p:extLst>
      <p:ext uri="{BB962C8B-B14F-4D97-AF65-F5344CB8AC3E}">
        <p14:creationId xmlns:p14="http://schemas.microsoft.com/office/powerpoint/2010/main" xmlns="" val="4095395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340197" cy="707886"/>
          </a:xfrm>
          <a:prstGeom prst="rect">
            <a:avLst/>
          </a:prstGeom>
          <a:noFill/>
        </p:spPr>
        <p:txBody>
          <a:bodyPr wrap="none" rtlCol="0">
            <a:spAutoFit/>
          </a:bodyPr>
          <a:lstStyle/>
          <a:p>
            <a:r>
              <a:rPr lang="zh-CN" altLang="zh-CN"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电子</a:t>
            </a:r>
            <a:r>
              <a:rPr lang="zh-CN" altLang="zh-CN"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档案</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及企业信息的上传</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spcBef>
                <a:spcPts val="600"/>
              </a:spcBef>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追溯</a:t>
            </a:r>
            <a:r>
              <a:rPr lang="zh-CN" altLang="zh-CN" sz="2800" b="1" dirty="0">
                <a:solidFill>
                  <a:schemeClr val="tx1"/>
                </a:solidFill>
                <a:latin typeface="楷体_GB2312" pitchFamily="49" charset="-122"/>
                <a:ea typeface="楷体_GB2312" pitchFamily="49" charset="-122"/>
              </a:rPr>
              <a:t>食品和食用农产品的生产经营者应当将其名称、法定代表人或者负责人姓名、地址、联系方式、生产经营许可等资质证明材料上传至食品安全信息追溯平台，形成生产经营者电子档案。</a:t>
            </a:r>
          </a:p>
          <a:p>
            <a:pPr marL="271463" indent="-271463">
              <a:spcBef>
                <a:spcPts val="600"/>
              </a:spcBef>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信息</a:t>
            </a:r>
            <a:r>
              <a:rPr lang="zh-CN" altLang="zh-CN" sz="2800" b="1" dirty="0">
                <a:solidFill>
                  <a:schemeClr val="tx1"/>
                </a:solidFill>
                <a:latin typeface="楷体_GB2312" pitchFamily="49" charset="-122"/>
                <a:ea typeface="楷体_GB2312" pitchFamily="49" charset="-122"/>
              </a:rPr>
              <a:t>发生变动的，追溯食品和食用农产品的生产经营者应当自变动之日起</a:t>
            </a:r>
            <a:r>
              <a:rPr lang="en-US" altLang="zh-CN" sz="2800" b="1" dirty="0">
                <a:solidFill>
                  <a:schemeClr val="tx1"/>
                </a:solidFill>
                <a:latin typeface="楷体_GB2312" pitchFamily="49" charset="-122"/>
                <a:ea typeface="楷体_GB2312" pitchFamily="49" charset="-122"/>
              </a:rPr>
              <a:t>2</a:t>
            </a:r>
            <a:r>
              <a:rPr lang="zh-CN" altLang="zh-CN" sz="2800" b="1" dirty="0">
                <a:solidFill>
                  <a:schemeClr val="tx1"/>
                </a:solidFill>
                <a:latin typeface="楷体_GB2312" pitchFamily="49" charset="-122"/>
                <a:ea typeface="楷体_GB2312" pitchFamily="49" charset="-122"/>
              </a:rPr>
              <a:t>日内，更新电子档案的相关内容。</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6EA92744-DE7D-4B74-AEE9-ABC902E9637C}"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17</a:t>
            </a:fld>
            <a:endParaRPr lang="zh-CN" altLang="en-US"/>
          </a:p>
        </p:txBody>
      </p:sp>
    </p:spTree>
    <p:extLst>
      <p:ext uri="{BB962C8B-B14F-4D97-AF65-F5344CB8AC3E}">
        <p14:creationId xmlns:p14="http://schemas.microsoft.com/office/powerpoint/2010/main" xmlns="" val="16361610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7366119" cy="707886"/>
          </a:xfrm>
          <a:prstGeom prst="rect">
            <a:avLst/>
          </a:prstGeom>
          <a:noFill/>
        </p:spPr>
        <p:txBody>
          <a:bodyPr wrap="none" rtlCol="0">
            <a:spAutoFit/>
          </a:bodyPr>
          <a:lstStyle/>
          <a:p>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食用农产品生产企业上传的信息</a:t>
            </a: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lnSpc>
                <a:spcPct val="100000"/>
              </a:lnSpc>
              <a:spcBef>
                <a:spcPts val="600"/>
              </a:spcBef>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使用</a:t>
            </a:r>
            <a:r>
              <a:rPr lang="zh-CN" altLang="zh-CN" sz="2400" b="1" dirty="0">
                <a:solidFill>
                  <a:schemeClr val="tx1"/>
                </a:solidFill>
                <a:latin typeface="楷体_GB2312" pitchFamily="49" charset="-122"/>
                <a:ea typeface="楷体_GB2312" pitchFamily="49" charset="-122"/>
              </a:rPr>
              <a:t>农业投入品的名称、来源、用法、用量和使用、停用的日期；</a:t>
            </a:r>
          </a:p>
          <a:p>
            <a:pPr marL="271463" lvl="1" indent="-271463">
              <a:lnSpc>
                <a:spcPct val="100000"/>
              </a:lnSpc>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动物疫情、植物病虫草害的发生和防治情况；</a:t>
            </a:r>
          </a:p>
          <a:p>
            <a:pPr marL="271463" lvl="1" indent="-271463">
              <a:lnSpc>
                <a:spcPct val="100000"/>
              </a:lnSpc>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收获、屠宰或者捕捞的日期；</a:t>
            </a:r>
          </a:p>
          <a:p>
            <a:pPr marL="271463" lvl="1" indent="-271463">
              <a:lnSpc>
                <a:spcPct val="100000"/>
              </a:lnSpc>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上市销售的食用农产品的名称、数量、销售日期以及购货者名称、地址、联系方式等；</a:t>
            </a:r>
          </a:p>
          <a:p>
            <a:pPr marL="271463" lvl="1" indent="-271463">
              <a:lnSpc>
                <a:spcPct val="100000"/>
              </a:lnSpc>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上市销售的食用农产品的产地证明、质量安全检测、动物检疫等信息。</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0F6E3BB6-EB95-4F65-AA8E-A67B23ADE361}"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18</a:t>
            </a:fld>
            <a:endParaRPr lang="zh-CN" altLang="en-US"/>
          </a:p>
        </p:txBody>
      </p:sp>
    </p:spTree>
    <p:extLst>
      <p:ext uri="{BB962C8B-B14F-4D97-AF65-F5344CB8AC3E}">
        <p14:creationId xmlns:p14="http://schemas.microsoft.com/office/powerpoint/2010/main" xmlns="" val="16361610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5827236"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食品生产企业上传的信息</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lnSpc>
                <a:spcPct val="100000"/>
              </a:lnSpc>
              <a:spcBef>
                <a:spcPts val="600"/>
              </a:spcBef>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采购的食品</a:t>
            </a:r>
            <a:r>
              <a:rPr lang="zh-CN" altLang="en-US" sz="2800" b="1" dirty="0">
                <a:solidFill>
                  <a:schemeClr val="tx1"/>
                </a:solidFill>
                <a:latin typeface="楷体_GB2312" pitchFamily="49" charset="-122"/>
                <a:ea typeface="楷体_GB2312" pitchFamily="49" charset="-122"/>
              </a:rPr>
              <a:t>原料、食品添加剂、食品相关</a:t>
            </a:r>
            <a:r>
              <a:rPr lang="zh-CN" altLang="en-US" sz="2800" b="1" dirty="0" smtClean="0">
                <a:solidFill>
                  <a:schemeClr val="tx1"/>
                </a:solidFill>
                <a:latin typeface="楷体_GB2312" pitchFamily="49" charset="-122"/>
                <a:ea typeface="楷体_GB2312" pitchFamily="49" charset="-122"/>
              </a:rPr>
              <a:t>产品的</a:t>
            </a:r>
            <a:r>
              <a:rPr lang="zh-CN" altLang="en-US" sz="2800" b="1" dirty="0">
                <a:solidFill>
                  <a:schemeClr val="tx1"/>
                </a:solidFill>
                <a:latin typeface="楷体_GB2312" pitchFamily="49" charset="-122"/>
                <a:ea typeface="楷体_GB2312" pitchFamily="49" charset="-122"/>
              </a:rPr>
              <a:t>名称、规格、数量、生产日期或者生产批号、保质期、进货日期以及供货者名称、地址、联系方式</a:t>
            </a:r>
            <a:r>
              <a:rPr lang="zh-CN" altLang="en-US" sz="2800" b="1" dirty="0" smtClean="0">
                <a:solidFill>
                  <a:schemeClr val="tx1"/>
                </a:solidFill>
                <a:latin typeface="楷体_GB2312" pitchFamily="49" charset="-122"/>
                <a:ea typeface="楷体_GB2312" pitchFamily="49" charset="-122"/>
              </a:rPr>
              <a:t>等；</a:t>
            </a:r>
            <a:endParaRPr lang="zh-CN" altLang="en-US" sz="2800" b="1" dirty="0">
              <a:solidFill>
                <a:schemeClr val="tx1"/>
              </a:solidFill>
              <a:latin typeface="楷体_GB2312" pitchFamily="49" charset="-122"/>
              <a:ea typeface="楷体_GB2312" pitchFamily="49" charset="-122"/>
            </a:endParaRPr>
          </a:p>
          <a:p>
            <a:pPr marL="271463" lvl="1" indent="-271463">
              <a:lnSpc>
                <a:spcPct val="100000"/>
              </a:lnSpc>
              <a:spcBef>
                <a:spcPts val="600"/>
              </a:spcBef>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出厂销售的食品名称</a:t>
            </a:r>
            <a:r>
              <a:rPr lang="zh-CN" altLang="en-US" sz="2800" b="1" dirty="0">
                <a:solidFill>
                  <a:schemeClr val="tx1"/>
                </a:solidFill>
                <a:latin typeface="楷体_GB2312" pitchFamily="49" charset="-122"/>
                <a:ea typeface="楷体_GB2312" pitchFamily="49" charset="-122"/>
              </a:rPr>
              <a:t>、规格、数量、生产日期或者生产批号、保质期、检验合格证号、销售日期以及购货者名称、地址、联系方式等内容</a:t>
            </a:r>
            <a:endParaRPr lang="zh-CN" altLang="en-US" sz="24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F1A086E3-0ECF-4080-BCFE-A271FFA3E08A}"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19</a:t>
            </a:fld>
            <a:endParaRPr lang="zh-CN" altLang="en-US"/>
          </a:p>
        </p:txBody>
      </p:sp>
    </p:spTree>
    <p:extLst>
      <p:ext uri="{BB962C8B-B14F-4D97-AF65-F5344CB8AC3E}">
        <p14:creationId xmlns:p14="http://schemas.microsoft.com/office/powerpoint/2010/main" xmlns="" val="1636161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1210588" cy="707886"/>
          </a:xfrm>
          <a:prstGeom prst="rect">
            <a:avLst/>
          </a:prstGeom>
          <a:noFill/>
        </p:spPr>
        <p:txBody>
          <a:bodyPr wrap="none" rtlCol="0">
            <a:spAutoFit/>
          </a:bodyPr>
          <a:lstStyle/>
          <a:p>
            <a:r>
              <a:rPr lang="zh-CN" altLang="en-US" sz="4000" b="1" dirty="0" smtClean="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定义</a:t>
            </a:r>
            <a:endParaRPr lang="zh-CN" altLang="en-US" sz="4000" b="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33151" y="4917044"/>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spcBef>
                <a:spcPts val="600"/>
              </a:spcBef>
              <a:spcAft>
                <a:spcPts val="600"/>
              </a:spcAft>
              <a:buFont typeface="Arial" pitchFamily="34" charset="0"/>
              <a:buChar char="•"/>
            </a:pPr>
            <a:r>
              <a:rPr lang="zh-CN" altLang="en-US" sz="3200" b="1" dirty="0">
                <a:solidFill>
                  <a:schemeClr val="tx1"/>
                </a:solidFill>
                <a:latin typeface="楷体_GB2312" pitchFamily="49" charset="-122"/>
                <a:ea typeface="楷体_GB2312" pitchFamily="49" charset="-122"/>
              </a:rPr>
              <a:t>食品安全追溯体系</a:t>
            </a:r>
            <a:r>
              <a:rPr lang="zh-CN" altLang="en-US" sz="2800" b="1" dirty="0">
                <a:solidFill>
                  <a:schemeClr val="tx1"/>
                </a:solidFill>
                <a:latin typeface="楷体_GB2312" pitchFamily="49" charset="-122"/>
                <a:ea typeface="楷体_GB2312" pitchFamily="49" charset="-122"/>
              </a:rPr>
              <a:t>（</a:t>
            </a:r>
            <a:r>
              <a:rPr lang="en-US" altLang="zh-CN" sz="2800" dirty="0">
                <a:solidFill>
                  <a:schemeClr val="tx1"/>
                </a:solidFill>
                <a:latin typeface="楷体_GB2312" pitchFamily="49" charset="-122"/>
                <a:ea typeface="楷体_GB2312" pitchFamily="49" charset="-122"/>
              </a:rPr>
              <a:t>traceability system</a:t>
            </a:r>
            <a:r>
              <a:rPr lang="zh-CN" altLang="en-US" sz="2800" b="1" dirty="0" smtClean="0">
                <a:solidFill>
                  <a:schemeClr val="tx1"/>
                </a:solidFill>
                <a:latin typeface="楷体_GB2312" pitchFamily="49" charset="-122"/>
                <a:ea typeface="楷体_GB2312" pitchFamily="49" charset="-122"/>
              </a:rPr>
              <a:t>）</a:t>
            </a:r>
            <a:endParaRPr lang="en-US" altLang="zh-CN" sz="2800" b="1" dirty="0" smtClean="0">
              <a:solidFill>
                <a:schemeClr val="tx1"/>
              </a:solidFill>
              <a:latin typeface="楷体_GB2312" pitchFamily="49" charset="-122"/>
              <a:ea typeface="楷体_GB2312" pitchFamily="49" charset="-122"/>
            </a:endParaRPr>
          </a:p>
          <a:p>
            <a:pPr marL="914400" lvl="1" indent="-457200">
              <a:spcBef>
                <a:spcPts val="600"/>
              </a:spcBef>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指</a:t>
            </a:r>
            <a:r>
              <a:rPr lang="zh-CN" altLang="zh-CN" sz="2800" b="1" dirty="0">
                <a:solidFill>
                  <a:schemeClr val="tx1"/>
                </a:solidFill>
                <a:latin typeface="楷体_GB2312" pitchFamily="49" charset="-122"/>
                <a:ea typeface="楷体_GB2312" pitchFamily="49" charset="-122"/>
              </a:rPr>
              <a:t>食品生产经营者将食品来源及流向、供应商资质、检验检测结果等食品安全相关信息，利用信息化技术方式上传至本市食品安全信息追溯系统，形成信息追溯</a:t>
            </a:r>
            <a:r>
              <a:rPr lang="zh-CN" altLang="zh-CN" sz="2800" b="1" dirty="0" smtClean="0">
                <a:solidFill>
                  <a:schemeClr val="tx1"/>
                </a:solidFill>
                <a:latin typeface="楷体_GB2312" pitchFamily="49" charset="-122"/>
                <a:ea typeface="楷体_GB2312" pitchFamily="49" charset="-122"/>
              </a:rPr>
              <a:t>链</a:t>
            </a:r>
            <a:r>
              <a:rPr lang="zh-CN" altLang="en-US" sz="2800" b="1" dirty="0" smtClean="0">
                <a:solidFill>
                  <a:schemeClr val="tx1"/>
                </a:solidFill>
                <a:latin typeface="楷体_GB2312" pitchFamily="49" charset="-122"/>
                <a:ea typeface="楷体_GB2312" pitchFamily="49" charset="-122"/>
              </a:rPr>
              <a:t>。</a:t>
            </a:r>
            <a:endParaRPr lang="en-US" altLang="zh-CN" sz="2800" b="1" dirty="0" smtClean="0">
              <a:solidFill>
                <a:schemeClr val="tx1"/>
              </a:solidFill>
              <a:latin typeface="楷体_GB2312" pitchFamily="49" charset="-122"/>
              <a:ea typeface="楷体_GB2312" pitchFamily="49" charset="-122"/>
            </a:endParaRPr>
          </a:p>
          <a:p>
            <a:pPr marL="914400" lvl="1" indent="-457200">
              <a:spcBef>
                <a:spcPts val="600"/>
              </a:spcBef>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确保</a:t>
            </a:r>
            <a:r>
              <a:rPr lang="zh-CN" altLang="zh-CN" sz="2800" b="1" dirty="0">
                <a:solidFill>
                  <a:schemeClr val="tx1"/>
                </a:solidFill>
                <a:latin typeface="楷体_GB2312" pitchFamily="49" charset="-122"/>
                <a:ea typeface="楷体_GB2312" pitchFamily="49" charset="-122"/>
              </a:rPr>
              <a:t>食品原产地可追溯、去向可查证、责任可追究</a:t>
            </a:r>
            <a:r>
              <a:rPr lang="zh-CN" altLang="zh-CN" sz="2800" b="1" dirty="0" smtClean="0">
                <a:solidFill>
                  <a:schemeClr val="tx1"/>
                </a:solidFill>
                <a:latin typeface="楷体_GB2312" pitchFamily="49" charset="-122"/>
                <a:ea typeface="楷体_GB2312" pitchFamily="49" charset="-122"/>
              </a:rPr>
              <a:t>。</a:t>
            </a:r>
            <a:endParaRPr lang="en-US" altLang="zh-CN" sz="2800" b="1" dirty="0" smtClean="0">
              <a:solidFill>
                <a:schemeClr val="tx1"/>
              </a:solidFill>
              <a:latin typeface="楷体_GB2312" pitchFamily="49" charset="-122"/>
              <a:ea typeface="楷体_GB2312" pitchFamily="49" charset="-122"/>
            </a:endParaRPr>
          </a:p>
        </p:txBody>
      </p:sp>
      <p:sp>
        <p:nvSpPr>
          <p:cNvPr id="2" name="日期占位符 1"/>
          <p:cNvSpPr>
            <a:spLocks noGrp="1"/>
          </p:cNvSpPr>
          <p:nvPr>
            <p:ph type="dt" sz="half" idx="10"/>
          </p:nvPr>
        </p:nvSpPr>
        <p:spPr/>
        <p:txBody>
          <a:bodyPr/>
          <a:lstStyle/>
          <a:p>
            <a:fld id="{B1742C4C-8EBC-4FEB-A8AD-05095C7559A5}"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a:t>
            </a:fld>
            <a:endParaRPr lang="zh-CN" altLang="en-US"/>
          </a:p>
        </p:txBody>
      </p:sp>
    </p:spTree>
    <p:extLst>
      <p:ext uri="{BB962C8B-B14F-4D97-AF65-F5344CB8AC3E}">
        <p14:creationId xmlns:p14="http://schemas.microsoft.com/office/powerpoint/2010/main" xmlns="" val="30262515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5827236" cy="707886"/>
          </a:xfrm>
          <a:prstGeom prst="rect">
            <a:avLst/>
          </a:prstGeom>
          <a:noFill/>
        </p:spPr>
        <p:txBody>
          <a:bodyPr wrap="none" rtlCol="0">
            <a:spAutoFit/>
          </a:bodyPr>
          <a:lstStyle/>
          <a:p>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批发经营企业上传的</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信息</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lnSpc>
                <a:spcPct val="100000"/>
              </a:lnSpc>
              <a:buFont typeface="Arial" pitchFamily="34" charset="0"/>
              <a:buChar char="•"/>
            </a:pPr>
            <a:r>
              <a:rPr lang="zh-CN" altLang="en-US" sz="2800" b="1" dirty="0" smtClean="0">
                <a:solidFill>
                  <a:schemeClr val="tx1"/>
                </a:solidFill>
                <a:latin typeface="楷体_GB2312" pitchFamily="49" charset="-122"/>
                <a:ea typeface="楷体_GB2312" pitchFamily="49" charset="-122"/>
              </a:rPr>
              <a:t>食品和食用农产品的</a:t>
            </a:r>
            <a:r>
              <a:rPr lang="zh-CN" altLang="en-US" sz="2800" b="1" dirty="0">
                <a:solidFill>
                  <a:schemeClr val="tx1"/>
                </a:solidFill>
                <a:latin typeface="楷体_GB2312" pitchFamily="49" charset="-122"/>
                <a:ea typeface="楷体_GB2312" pitchFamily="49" charset="-122"/>
              </a:rPr>
              <a:t>名称</a:t>
            </a:r>
            <a:r>
              <a:rPr lang="zh-CN" altLang="en-US" sz="2800" b="1" dirty="0" smtClean="0">
                <a:solidFill>
                  <a:schemeClr val="tx1"/>
                </a:solidFill>
                <a:latin typeface="楷体_GB2312" pitchFamily="49" charset="-122"/>
                <a:ea typeface="楷体_GB2312" pitchFamily="49" charset="-122"/>
              </a:rPr>
              <a:t>、数量、进货日期、销售日期以及</a:t>
            </a:r>
            <a:r>
              <a:rPr lang="zh-CN" altLang="en-US" sz="2800" b="1" dirty="0">
                <a:solidFill>
                  <a:schemeClr val="tx1"/>
                </a:solidFill>
                <a:latin typeface="楷体_GB2312" pitchFamily="49" charset="-122"/>
                <a:ea typeface="楷体_GB2312" pitchFamily="49" charset="-122"/>
              </a:rPr>
              <a:t>供货</a:t>
            </a:r>
            <a:r>
              <a:rPr lang="zh-CN" altLang="en-US" sz="2800" b="1" dirty="0" smtClean="0">
                <a:solidFill>
                  <a:schemeClr val="tx1"/>
                </a:solidFill>
                <a:latin typeface="楷体_GB2312" pitchFamily="49" charset="-122"/>
                <a:ea typeface="楷体_GB2312" pitchFamily="49" charset="-122"/>
              </a:rPr>
              <a:t>者和采购者的名称</a:t>
            </a:r>
            <a:r>
              <a:rPr lang="zh-CN" altLang="en-US" sz="2800" b="1" dirty="0">
                <a:solidFill>
                  <a:schemeClr val="tx1"/>
                </a:solidFill>
                <a:latin typeface="楷体_GB2312" pitchFamily="49" charset="-122"/>
                <a:ea typeface="楷体_GB2312" pitchFamily="49" charset="-122"/>
              </a:rPr>
              <a:t>、地址、联系方式</a:t>
            </a:r>
            <a:r>
              <a:rPr lang="zh-CN" altLang="en-US" sz="2800" b="1" dirty="0" smtClean="0">
                <a:solidFill>
                  <a:schemeClr val="tx1"/>
                </a:solidFill>
                <a:latin typeface="楷体_GB2312" pitchFamily="49" charset="-122"/>
                <a:ea typeface="楷体_GB2312" pitchFamily="49" charset="-122"/>
              </a:rPr>
              <a:t>等</a:t>
            </a:r>
            <a:r>
              <a:rPr lang="zh-CN" altLang="zh-CN" sz="2800" b="1" dirty="0" smtClean="0">
                <a:solidFill>
                  <a:schemeClr val="tx1"/>
                </a:solidFill>
                <a:latin typeface="楷体_GB2312" pitchFamily="49" charset="-122"/>
                <a:ea typeface="楷体_GB2312" pitchFamily="49" charset="-122"/>
              </a:rPr>
              <a:t>；</a:t>
            </a:r>
            <a:endParaRPr lang="zh-CN" altLang="zh-CN" sz="2800" b="1" dirty="0">
              <a:solidFill>
                <a:schemeClr val="tx1"/>
              </a:solidFill>
              <a:latin typeface="楷体_GB2312" pitchFamily="49" charset="-122"/>
              <a:ea typeface="楷体_GB2312" pitchFamily="49" charset="-122"/>
            </a:endParaRPr>
          </a:p>
          <a:p>
            <a:pPr marL="271463" lvl="1" indent="-271463">
              <a:lnSpc>
                <a:spcPct val="100000"/>
              </a:lnSpc>
              <a:buFont typeface="Arial" pitchFamily="34" charset="0"/>
              <a:buChar char="•"/>
            </a:pPr>
            <a:r>
              <a:rPr lang="zh-CN" altLang="en-US" sz="2800" b="1" dirty="0" smtClean="0">
                <a:solidFill>
                  <a:schemeClr val="tx1"/>
                </a:solidFill>
                <a:latin typeface="楷体_GB2312" pitchFamily="49" charset="-122"/>
                <a:ea typeface="楷体_GB2312" pitchFamily="49" charset="-122"/>
              </a:rPr>
              <a:t>食品生产企业的</a:t>
            </a:r>
            <a:r>
              <a:rPr lang="zh-CN" altLang="en-US" sz="2800" b="1" dirty="0">
                <a:solidFill>
                  <a:schemeClr val="tx1"/>
                </a:solidFill>
                <a:latin typeface="楷体_GB2312" pitchFamily="49" charset="-122"/>
                <a:ea typeface="楷体_GB2312" pitchFamily="49" charset="-122"/>
              </a:rPr>
              <a:t>名称</a:t>
            </a:r>
            <a:r>
              <a:rPr lang="zh-CN" altLang="en-US" sz="2800" b="1" dirty="0" smtClean="0">
                <a:solidFill>
                  <a:schemeClr val="tx1"/>
                </a:solidFill>
                <a:latin typeface="楷体_GB2312" pitchFamily="49" charset="-122"/>
                <a:ea typeface="楷体_GB2312" pitchFamily="49" charset="-122"/>
              </a:rPr>
              <a:t>、生产</a:t>
            </a:r>
            <a:r>
              <a:rPr lang="zh-CN" altLang="en-US" sz="2800" b="1" dirty="0">
                <a:solidFill>
                  <a:schemeClr val="tx1"/>
                </a:solidFill>
                <a:latin typeface="楷体_GB2312" pitchFamily="49" charset="-122"/>
                <a:ea typeface="楷体_GB2312" pitchFamily="49" charset="-122"/>
              </a:rPr>
              <a:t>日期或者生产批号、</a:t>
            </a:r>
            <a:r>
              <a:rPr lang="zh-CN" altLang="en-US" sz="2800" b="1" dirty="0" smtClean="0">
                <a:solidFill>
                  <a:schemeClr val="tx1"/>
                </a:solidFill>
                <a:latin typeface="楷体_GB2312" pitchFamily="49" charset="-122"/>
                <a:ea typeface="楷体_GB2312" pitchFamily="49" charset="-122"/>
              </a:rPr>
              <a:t>保质期；</a:t>
            </a:r>
            <a:endParaRPr lang="zh-CN" altLang="zh-CN" sz="2800" b="1" dirty="0">
              <a:solidFill>
                <a:schemeClr val="tx1"/>
              </a:solidFill>
              <a:latin typeface="楷体_GB2312" pitchFamily="49" charset="-122"/>
              <a:ea typeface="楷体_GB2312" pitchFamily="49" charset="-122"/>
            </a:endParaRPr>
          </a:p>
          <a:p>
            <a:pPr marL="271463" lvl="1" indent="-271463">
              <a:lnSpc>
                <a:spcPct val="100000"/>
              </a:lnSpc>
              <a:buFont typeface="Arial" pitchFamily="34" charset="0"/>
              <a:buChar char="•"/>
            </a:pPr>
            <a:r>
              <a:rPr lang="zh-CN" altLang="zh-CN" sz="2800" b="1" dirty="0">
                <a:solidFill>
                  <a:schemeClr val="tx1"/>
                </a:solidFill>
                <a:latin typeface="楷体_GB2312" pitchFamily="49" charset="-122"/>
                <a:ea typeface="楷体_GB2312" pitchFamily="49" charset="-122"/>
              </a:rPr>
              <a:t>食用农产品的产地证明、质量安全检测、动物检疫等信息</a:t>
            </a:r>
            <a:r>
              <a:rPr lang="zh-CN" altLang="en-US" sz="2800" b="1" dirty="0" smtClean="0">
                <a:solidFill>
                  <a:schemeClr val="tx1"/>
                </a:solidFill>
                <a:latin typeface="楷体_GB2312" pitchFamily="49" charset="-122"/>
                <a:ea typeface="楷体_GB2312" pitchFamily="49" charset="-122"/>
              </a:rPr>
              <a:t>；</a:t>
            </a:r>
            <a:endParaRPr lang="en-US" altLang="zh-CN" sz="2800" b="1" dirty="0" smtClean="0">
              <a:solidFill>
                <a:schemeClr val="tx1"/>
              </a:solidFill>
              <a:latin typeface="楷体_GB2312" pitchFamily="49" charset="-122"/>
              <a:ea typeface="楷体_GB2312" pitchFamily="49" charset="-122"/>
            </a:endParaRPr>
          </a:p>
          <a:p>
            <a:pPr marL="271463" lvl="1" indent="-271463">
              <a:buFont typeface="Arial" pitchFamily="34" charset="0"/>
              <a:buChar char="•"/>
            </a:pPr>
            <a:r>
              <a:rPr lang="zh-CN" altLang="zh-CN" sz="2800" b="1" dirty="0">
                <a:solidFill>
                  <a:schemeClr val="tx1"/>
                </a:solidFill>
                <a:latin typeface="楷体_GB2312" pitchFamily="49" charset="-122"/>
                <a:ea typeface="楷体_GB2312" pitchFamily="49" charset="-122"/>
              </a:rPr>
              <a:t>实行统一配送经营方式</a:t>
            </a:r>
            <a:r>
              <a:rPr lang="zh-CN" altLang="zh-CN" sz="2800" b="1" dirty="0" smtClean="0">
                <a:solidFill>
                  <a:schemeClr val="tx1"/>
                </a:solidFill>
                <a:latin typeface="楷体_GB2312" pitchFamily="49" charset="-122"/>
                <a:ea typeface="楷体_GB2312" pitchFamily="49" charset="-122"/>
              </a:rPr>
              <a:t>的，</a:t>
            </a:r>
            <a:r>
              <a:rPr lang="zh-CN" altLang="zh-CN" sz="2800" b="1" dirty="0">
                <a:solidFill>
                  <a:schemeClr val="tx1"/>
                </a:solidFill>
                <a:latin typeface="楷体_GB2312" pitchFamily="49" charset="-122"/>
                <a:ea typeface="楷体_GB2312" pitchFamily="49" charset="-122"/>
              </a:rPr>
              <a:t>可以由企业总部统一</a:t>
            </a:r>
            <a:r>
              <a:rPr lang="zh-CN" altLang="zh-CN" sz="2800" b="1" dirty="0" smtClean="0">
                <a:solidFill>
                  <a:schemeClr val="tx1"/>
                </a:solidFill>
                <a:latin typeface="楷体_GB2312" pitchFamily="49" charset="-122"/>
                <a:ea typeface="楷体_GB2312" pitchFamily="49" charset="-122"/>
              </a:rPr>
              <a:t>实施信息</a:t>
            </a:r>
            <a:r>
              <a:rPr lang="zh-CN" altLang="zh-CN" sz="2800" b="1" dirty="0">
                <a:solidFill>
                  <a:schemeClr val="tx1"/>
                </a:solidFill>
                <a:latin typeface="楷体_GB2312" pitchFamily="49" charset="-122"/>
                <a:ea typeface="楷体_GB2312" pitchFamily="49" charset="-122"/>
              </a:rPr>
              <a:t>上传至食品安全信息追溯平台。</a:t>
            </a:r>
            <a:endParaRPr lang="zh-CN" altLang="en-US" sz="28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5264B080-66F4-469B-B612-D1540C6E4A62}"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20</a:t>
            </a:fld>
            <a:endParaRPr lang="zh-CN" altLang="en-US"/>
          </a:p>
        </p:txBody>
      </p:sp>
    </p:spTree>
    <p:extLst>
      <p:ext uri="{BB962C8B-B14F-4D97-AF65-F5344CB8AC3E}">
        <p14:creationId xmlns:p14="http://schemas.microsoft.com/office/powerpoint/2010/main" xmlns="" val="16361610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340197"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零售食品经营者上传的信息</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lnSpc>
                <a:spcPct val="100000"/>
              </a:lnSpc>
              <a:spcBef>
                <a:spcPts val="600"/>
              </a:spcBef>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经营食品</a:t>
            </a:r>
            <a:r>
              <a:rPr lang="zh-CN" altLang="en-US" sz="2800" b="1" dirty="0">
                <a:solidFill>
                  <a:schemeClr val="tx1"/>
                </a:solidFill>
                <a:latin typeface="楷体_GB2312" pitchFamily="49" charset="-122"/>
                <a:ea typeface="楷体_GB2312" pitchFamily="49" charset="-122"/>
              </a:rPr>
              <a:t>和食用农产品的名称、数量、进货日期、销售日期以及供货</a:t>
            </a:r>
            <a:r>
              <a:rPr lang="zh-CN" altLang="en-US" sz="2800" b="1" dirty="0" smtClean="0">
                <a:solidFill>
                  <a:schemeClr val="tx1"/>
                </a:solidFill>
                <a:latin typeface="楷体_GB2312" pitchFamily="49" charset="-122"/>
                <a:ea typeface="楷体_GB2312" pitchFamily="49" charset="-122"/>
              </a:rPr>
              <a:t>者的</a:t>
            </a:r>
            <a:r>
              <a:rPr lang="zh-CN" altLang="en-US" sz="2800" b="1" dirty="0">
                <a:solidFill>
                  <a:schemeClr val="tx1"/>
                </a:solidFill>
                <a:latin typeface="楷体_GB2312" pitchFamily="49" charset="-122"/>
                <a:ea typeface="楷体_GB2312" pitchFamily="49" charset="-122"/>
              </a:rPr>
              <a:t>名称、地址、联系方式等</a:t>
            </a:r>
            <a:r>
              <a:rPr lang="zh-CN" altLang="zh-CN" sz="2800" b="1" dirty="0">
                <a:solidFill>
                  <a:schemeClr val="tx1"/>
                </a:solidFill>
                <a:latin typeface="楷体_GB2312" pitchFamily="49" charset="-122"/>
                <a:ea typeface="楷体_GB2312" pitchFamily="49" charset="-122"/>
              </a:rPr>
              <a:t>；</a:t>
            </a:r>
          </a:p>
          <a:p>
            <a:pPr marL="271463" lvl="1" indent="-271463">
              <a:lnSpc>
                <a:spcPct val="100000"/>
              </a:lnSpc>
              <a:spcBef>
                <a:spcPts val="600"/>
              </a:spcBef>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经营食品</a:t>
            </a:r>
            <a:r>
              <a:rPr lang="zh-CN" altLang="en-US" sz="2800" b="1" dirty="0">
                <a:solidFill>
                  <a:schemeClr val="tx1"/>
                </a:solidFill>
                <a:latin typeface="楷体_GB2312" pitchFamily="49" charset="-122"/>
                <a:ea typeface="楷体_GB2312" pitchFamily="49" charset="-122"/>
              </a:rPr>
              <a:t>生产企业的名称、生产日期或者生产批号、保质期；</a:t>
            </a:r>
            <a:endParaRPr lang="zh-CN" altLang="zh-CN" sz="2800" b="1" dirty="0">
              <a:solidFill>
                <a:schemeClr val="tx1"/>
              </a:solidFill>
              <a:latin typeface="楷体_GB2312" pitchFamily="49" charset="-122"/>
              <a:ea typeface="楷体_GB2312" pitchFamily="49" charset="-122"/>
            </a:endParaRPr>
          </a:p>
          <a:p>
            <a:pPr marL="271463" lvl="1" indent="-271463">
              <a:lnSpc>
                <a:spcPct val="100000"/>
              </a:lnSpc>
              <a:spcBef>
                <a:spcPts val="600"/>
              </a:spcBef>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经营</a:t>
            </a:r>
            <a:r>
              <a:rPr lang="zh-CN" altLang="zh-CN" sz="2800" b="1" dirty="0" smtClean="0">
                <a:solidFill>
                  <a:schemeClr val="tx1"/>
                </a:solidFill>
                <a:latin typeface="楷体_GB2312" pitchFamily="49" charset="-122"/>
                <a:ea typeface="楷体_GB2312" pitchFamily="49" charset="-122"/>
              </a:rPr>
              <a:t>食用</a:t>
            </a:r>
            <a:r>
              <a:rPr lang="zh-CN" altLang="zh-CN" sz="2800" b="1" dirty="0">
                <a:solidFill>
                  <a:schemeClr val="tx1"/>
                </a:solidFill>
                <a:latin typeface="楷体_GB2312" pitchFamily="49" charset="-122"/>
                <a:ea typeface="楷体_GB2312" pitchFamily="49" charset="-122"/>
              </a:rPr>
              <a:t>农产品的产地证明、质量安全检测、动物检疫等信息</a:t>
            </a:r>
            <a:r>
              <a:rPr lang="zh-CN" altLang="en-US" sz="2800" b="1" dirty="0">
                <a:solidFill>
                  <a:schemeClr val="tx1"/>
                </a:solidFill>
                <a:latin typeface="楷体_GB2312" pitchFamily="49" charset="-122"/>
                <a:ea typeface="楷体_GB2312" pitchFamily="49" charset="-122"/>
              </a:rPr>
              <a:t>；</a:t>
            </a:r>
            <a:endParaRPr lang="zh-CN" altLang="en-US" sz="24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3F83D4B2-DB2F-469F-A88B-1D7FBDA38DF4}"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21</a:t>
            </a:fld>
            <a:endParaRPr lang="zh-CN" altLang="en-US"/>
          </a:p>
        </p:txBody>
      </p:sp>
    </p:spTree>
    <p:extLst>
      <p:ext uri="{BB962C8B-B14F-4D97-AF65-F5344CB8AC3E}">
        <p14:creationId xmlns:p14="http://schemas.microsoft.com/office/powerpoint/2010/main" xmlns="" val="16361610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340197"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餐饮服务提供者上传的信息</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spcBef>
                <a:spcPts val="600"/>
              </a:spcBef>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采购</a:t>
            </a:r>
            <a:r>
              <a:rPr lang="zh-CN" altLang="zh-CN" sz="2400" b="1" dirty="0">
                <a:solidFill>
                  <a:schemeClr val="tx1"/>
                </a:solidFill>
                <a:latin typeface="楷体_GB2312" pitchFamily="49" charset="-122"/>
                <a:ea typeface="楷体_GB2312" pitchFamily="49" charset="-122"/>
              </a:rPr>
              <a:t>食品和食用农产品的名称、数量、进货日期、配送日期，以及供货者的名称、地址、联系方式等；</a:t>
            </a:r>
          </a:p>
          <a:p>
            <a:pPr marL="271463" lvl="1" indent="-271463">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采购食品的生产企业名称、生产日期或者生产批号、保质期；</a:t>
            </a:r>
          </a:p>
          <a:p>
            <a:pPr marL="271463" lvl="1" indent="-271463">
              <a:spcBef>
                <a:spcPts val="600"/>
              </a:spcBef>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直接采购食用农产品的产地证明、质量安全检测、动物检疫等信息</a:t>
            </a:r>
            <a:r>
              <a:rPr lang="zh-CN" altLang="zh-CN" sz="2400" b="1" dirty="0" smtClean="0">
                <a:solidFill>
                  <a:schemeClr val="tx1"/>
                </a:solidFill>
                <a:latin typeface="楷体_GB2312" pitchFamily="49" charset="-122"/>
                <a:ea typeface="楷体_GB2312" pitchFamily="49" charset="-122"/>
              </a:rPr>
              <a:t>。</a:t>
            </a:r>
            <a:endParaRPr lang="en-US" altLang="zh-CN" sz="2400" b="1" dirty="0" smtClean="0">
              <a:solidFill>
                <a:schemeClr val="tx1"/>
              </a:solidFill>
              <a:latin typeface="楷体_GB2312" pitchFamily="49" charset="-122"/>
              <a:ea typeface="楷体_GB2312" pitchFamily="49" charset="-122"/>
            </a:endParaRPr>
          </a:p>
          <a:p>
            <a:pPr marL="271463" lvl="1" indent="-271463">
              <a:spcBef>
                <a:spcPts val="600"/>
              </a:spcBef>
              <a:spcAft>
                <a:spcPts val="600"/>
              </a:spcAft>
              <a:buFont typeface="Arial" pitchFamily="34" charset="0"/>
              <a:buChar char="•"/>
            </a:pPr>
            <a:r>
              <a:rPr lang="zh-CN" altLang="en-US" sz="2400" b="1" dirty="0">
                <a:solidFill>
                  <a:schemeClr val="tx1"/>
                </a:solidFill>
                <a:latin typeface="楷体_GB2312" pitchFamily="49" charset="-122"/>
                <a:ea typeface="楷体_GB2312" pitchFamily="49" charset="-122"/>
              </a:rPr>
              <a:t>集体用餐配送</a:t>
            </a:r>
            <a:r>
              <a:rPr lang="zh-CN" altLang="en-US" sz="2400" b="1" dirty="0" smtClean="0">
                <a:solidFill>
                  <a:schemeClr val="tx1"/>
                </a:solidFill>
                <a:latin typeface="楷体_GB2312" pitchFamily="49" charset="-122"/>
                <a:ea typeface="楷体_GB2312" pitchFamily="49" charset="-122"/>
              </a:rPr>
              <a:t>单位、中央厨房还应上传收货者或者配送门店的名称</a:t>
            </a:r>
            <a:r>
              <a:rPr lang="zh-CN" altLang="zh-CN" sz="2400" b="1" dirty="0">
                <a:solidFill>
                  <a:schemeClr val="tx1"/>
                </a:solidFill>
                <a:latin typeface="楷体_GB2312" pitchFamily="49" charset="-122"/>
                <a:ea typeface="楷体_GB2312" pitchFamily="49" charset="-122"/>
              </a:rPr>
              <a:t>、地址、联系方式</a:t>
            </a:r>
            <a:r>
              <a:rPr lang="zh-CN" altLang="zh-CN" sz="2400" b="1" dirty="0" smtClean="0">
                <a:solidFill>
                  <a:schemeClr val="tx1"/>
                </a:solidFill>
                <a:latin typeface="楷体_GB2312" pitchFamily="49" charset="-122"/>
                <a:ea typeface="楷体_GB2312" pitchFamily="49" charset="-122"/>
              </a:rPr>
              <a:t>等</a:t>
            </a:r>
            <a:endParaRPr lang="zh-CN" altLang="zh-CN" sz="24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24B260AA-D406-4195-94EA-8F9A631281FD}"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22</a:t>
            </a:fld>
            <a:endParaRPr lang="zh-CN" altLang="en-US"/>
          </a:p>
        </p:txBody>
      </p:sp>
    </p:spTree>
    <p:extLst>
      <p:ext uri="{BB962C8B-B14F-4D97-AF65-F5344CB8AC3E}">
        <p14:creationId xmlns:p14="http://schemas.microsoft.com/office/powerpoint/2010/main" xmlns="" val="38657903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4801314" cy="707886"/>
          </a:xfrm>
          <a:prstGeom prst="rect">
            <a:avLst/>
          </a:prstGeom>
          <a:noFill/>
        </p:spPr>
        <p:txBody>
          <a:bodyPr wrap="none" rtlCol="0">
            <a:spAutoFit/>
          </a:bodyPr>
          <a:lstStyle/>
          <a:p>
            <a:r>
              <a:rPr lang="zh-CN" altLang="zh-CN"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信息上传要求与</a:t>
            </a:r>
            <a:r>
              <a:rPr lang="zh-CN" altLang="zh-CN"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方式</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追溯</a:t>
            </a:r>
            <a:r>
              <a:rPr lang="zh-CN" altLang="zh-CN" sz="2400" b="1" dirty="0">
                <a:solidFill>
                  <a:schemeClr val="tx1"/>
                </a:solidFill>
                <a:latin typeface="楷体_GB2312" pitchFamily="49" charset="-122"/>
                <a:ea typeface="楷体_GB2312" pitchFamily="49" charset="-122"/>
              </a:rPr>
              <a:t>食品和食用农产品的生产经营者应当在追溯食品和食用农产品生产、交付后的</a:t>
            </a:r>
            <a:r>
              <a:rPr lang="en-US" altLang="zh-CN" sz="2400" b="1" dirty="0">
                <a:solidFill>
                  <a:schemeClr val="tx1"/>
                </a:solidFill>
                <a:latin typeface="楷体_GB2312" pitchFamily="49" charset="-122"/>
                <a:ea typeface="楷体_GB2312" pitchFamily="49" charset="-122"/>
              </a:rPr>
              <a:t>24</a:t>
            </a:r>
            <a:r>
              <a:rPr lang="zh-CN" altLang="zh-CN" sz="2400" b="1" dirty="0">
                <a:solidFill>
                  <a:schemeClr val="tx1"/>
                </a:solidFill>
                <a:latin typeface="楷体_GB2312" pitchFamily="49" charset="-122"/>
                <a:ea typeface="楷体_GB2312" pitchFamily="49" charset="-122"/>
              </a:rPr>
              <a:t>小时内，按照本办法规定，将相关信息上传至食品安全信息追溯平台。</a:t>
            </a:r>
          </a:p>
          <a:p>
            <a:pPr marL="271463" lvl="1" indent="-271463">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追溯</a:t>
            </a:r>
            <a:r>
              <a:rPr lang="zh-CN" altLang="zh-CN" sz="2400" b="1" dirty="0">
                <a:solidFill>
                  <a:schemeClr val="tx1"/>
                </a:solidFill>
                <a:latin typeface="楷体_GB2312" pitchFamily="49" charset="-122"/>
                <a:ea typeface="楷体_GB2312" pitchFamily="49" charset="-122"/>
              </a:rPr>
              <a:t>食品和食用农产品的生产经营者应当对上传信息的真实性负责。</a:t>
            </a:r>
          </a:p>
          <a:p>
            <a:pPr marL="271463" lvl="1" indent="-271463">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追溯</a:t>
            </a:r>
            <a:r>
              <a:rPr lang="zh-CN" altLang="zh-CN" sz="2400" b="1" dirty="0">
                <a:solidFill>
                  <a:schemeClr val="tx1"/>
                </a:solidFill>
                <a:latin typeface="楷体_GB2312" pitchFamily="49" charset="-122"/>
                <a:ea typeface="楷体_GB2312" pitchFamily="49" charset="-122"/>
              </a:rPr>
              <a:t>食品和食用农产品的生产经营者可以通过与食品安全信息追溯平台对接的信息追溯系统上传信息，或者直接向食品安全信息追溯平台上传信息。</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44D12C5E-C5BB-4D25-82C4-127BA9D6A376}"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23</a:t>
            </a:fld>
            <a:endParaRPr lang="zh-CN" altLang="en-US"/>
          </a:p>
        </p:txBody>
      </p:sp>
    </p:spTree>
    <p:extLst>
      <p:ext uri="{BB962C8B-B14F-4D97-AF65-F5344CB8AC3E}">
        <p14:creationId xmlns:p14="http://schemas.microsoft.com/office/powerpoint/2010/main" xmlns="" val="38657903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5314275"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消费者的知情权的保护</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消费者</a:t>
            </a:r>
            <a:r>
              <a:rPr lang="zh-CN" altLang="zh-CN" sz="2400" b="1" dirty="0">
                <a:solidFill>
                  <a:schemeClr val="tx1"/>
                </a:solidFill>
                <a:latin typeface="楷体_GB2312" pitchFamily="49" charset="-122"/>
                <a:ea typeface="楷体_GB2312" pitchFamily="49" charset="-122"/>
              </a:rPr>
              <a:t>有权通过食品安全信息追溯平台、专用查询设备等查询追溯食品和食用农产品的来源信息。</a:t>
            </a:r>
          </a:p>
          <a:p>
            <a:pPr marL="271463" lvl="1" indent="-271463">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食品</a:t>
            </a:r>
            <a:r>
              <a:rPr lang="zh-CN" altLang="en-US" sz="2400" b="1" dirty="0" smtClean="0">
                <a:solidFill>
                  <a:schemeClr val="tx1"/>
                </a:solidFill>
                <a:latin typeface="楷体_GB2312" pitchFamily="49" charset="-122"/>
                <a:ea typeface="楷体_GB2312" pitchFamily="49" charset="-122"/>
              </a:rPr>
              <a:t>和食用农产品</a:t>
            </a:r>
            <a:r>
              <a:rPr lang="zh-CN" altLang="zh-CN" sz="2400" b="1" dirty="0" smtClean="0">
                <a:solidFill>
                  <a:schemeClr val="tx1"/>
                </a:solidFill>
                <a:latin typeface="楷体_GB2312" pitchFamily="49" charset="-122"/>
                <a:ea typeface="楷体_GB2312" pitchFamily="49" charset="-122"/>
              </a:rPr>
              <a:t>生产</a:t>
            </a:r>
            <a:r>
              <a:rPr lang="zh-CN" altLang="zh-CN" sz="2400" b="1" dirty="0">
                <a:solidFill>
                  <a:schemeClr val="tx1"/>
                </a:solidFill>
                <a:latin typeface="楷体_GB2312" pitchFamily="49" charset="-122"/>
                <a:ea typeface="楷体_GB2312" pitchFamily="49" charset="-122"/>
              </a:rPr>
              <a:t>经营者应当根据消费者的要求，向其提供追溯信息。</a:t>
            </a:r>
          </a:p>
          <a:p>
            <a:pPr marL="271463" lvl="1" indent="-271463">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鼓励生产经营者在生产经营场所或者企业网站上主动向消费者公示追溯信息，接受消费者监督。</a:t>
            </a:r>
          </a:p>
          <a:p>
            <a:pPr marL="271463" lvl="1" indent="-271463">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消费者发现食品生产经营者有违</a:t>
            </a:r>
            <a:r>
              <a:rPr lang="zh-CN" altLang="en-US" sz="2400" b="1" dirty="0">
                <a:solidFill>
                  <a:schemeClr val="tx1"/>
                </a:solidFill>
                <a:latin typeface="楷体_GB2312" pitchFamily="49" charset="-122"/>
                <a:ea typeface="楷体_GB2312" pitchFamily="49" charset="-122"/>
              </a:rPr>
              <a:t>反</a:t>
            </a:r>
            <a:r>
              <a:rPr lang="zh-CN" altLang="zh-CN" sz="2400" b="1" dirty="0">
                <a:solidFill>
                  <a:schemeClr val="tx1"/>
                </a:solidFill>
                <a:latin typeface="楷体_GB2312" pitchFamily="49" charset="-122"/>
                <a:ea typeface="楷体_GB2312" pitchFamily="49" charset="-122"/>
              </a:rPr>
              <a:t>规定行为的，可以进行投诉举报</a:t>
            </a:r>
            <a:r>
              <a:rPr lang="zh-CN" altLang="zh-CN" sz="2400" b="1" dirty="0" smtClean="0">
                <a:solidFill>
                  <a:schemeClr val="tx1"/>
                </a:solidFill>
                <a:latin typeface="楷体_GB2312" pitchFamily="49" charset="-122"/>
                <a:ea typeface="楷体_GB2312" pitchFamily="49" charset="-122"/>
              </a:rPr>
              <a:t>。监管</a:t>
            </a:r>
            <a:r>
              <a:rPr lang="zh-CN" altLang="zh-CN" sz="2400" b="1" dirty="0">
                <a:solidFill>
                  <a:schemeClr val="tx1"/>
                </a:solidFill>
                <a:latin typeface="楷体_GB2312" pitchFamily="49" charset="-122"/>
                <a:ea typeface="楷体_GB2312" pitchFamily="49" charset="-122"/>
              </a:rPr>
              <a:t>部门应当按照各自职责，及时核实处理，并将结果告知投诉举报人。</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44D12C5E-C5BB-4D25-82C4-127BA9D6A376}"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24</a:t>
            </a:fld>
            <a:endParaRPr lang="zh-CN" altLang="en-US"/>
          </a:p>
        </p:txBody>
      </p:sp>
    </p:spTree>
    <p:extLst>
      <p:ext uri="{BB962C8B-B14F-4D97-AF65-F5344CB8AC3E}">
        <p14:creationId xmlns:p14="http://schemas.microsoft.com/office/powerpoint/2010/main" xmlns="" val="24275238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2236510"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法律责任</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lvl="1" indent="-271463">
              <a:lnSpc>
                <a:spcPct val="100000"/>
              </a:lnSpc>
              <a:spcBef>
                <a:spcPts val="600"/>
              </a:spcBef>
              <a:spcAft>
                <a:spcPts val="600"/>
              </a:spcAft>
              <a:buFont typeface="Arial" pitchFamily="34" charset="0"/>
              <a:buChar char="•"/>
            </a:pPr>
            <a:r>
              <a:rPr lang="zh-CN" altLang="en-US" sz="2400" b="1" dirty="0" smtClean="0">
                <a:solidFill>
                  <a:schemeClr val="tx1"/>
                </a:solidFill>
                <a:latin typeface="楷体_GB2312" pitchFamily="49" charset="-122"/>
                <a:ea typeface="楷体_GB2312" pitchFamily="49" charset="-122"/>
              </a:rPr>
              <a:t>有下列情况的，责令改正；拒不改正的，处于</a:t>
            </a:r>
            <a:r>
              <a:rPr lang="en-US" altLang="zh-CN" sz="2400" b="1" dirty="0" smtClean="0">
                <a:solidFill>
                  <a:schemeClr val="tx1"/>
                </a:solidFill>
                <a:latin typeface="楷体_GB2312" pitchFamily="49" charset="-122"/>
                <a:ea typeface="楷体_GB2312" pitchFamily="49" charset="-122"/>
              </a:rPr>
              <a:t>2000</a:t>
            </a:r>
            <a:r>
              <a:rPr lang="zh-CN" altLang="en-US" sz="2400" b="1" dirty="0" smtClean="0">
                <a:solidFill>
                  <a:schemeClr val="tx1"/>
                </a:solidFill>
                <a:latin typeface="楷体_GB2312" pitchFamily="49" charset="-122"/>
                <a:ea typeface="楷体_GB2312" pitchFamily="49" charset="-122"/>
              </a:rPr>
              <a:t>元以上</a:t>
            </a:r>
            <a:r>
              <a:rPr lang="en-US" altLang="zh-CN" sz="2400" b="1" dirty="0" smtClean="0">
                <a:solidFill>
                  <a:schemeClr val="tx1"/>
                </a:solidFill>
                <a:latin typeface="楷体_GB2312" pitchFamily="49" charset="-122"/>
                <a:ea typeface="楷体_GB2312" pitchFamily="49" charset="-122"/>
              </a:rPr>
              <a:t>5000</a:t>
            </a:r>
            <a:r>
              <a:rPr lang="zh-CN" altLang="en-US" sz="2400" b="1" dirty="0" smtClean="0">
                <a:solidFill>
                  <a:schemeClr val="tx1"/>
                </a:solidFill>
                <a:latin typeface="楷体_GB2312" pitchFamily="49" charset="-122"/>
                <a:ea typeface="楷体_GB2312" pitchFamily="49" charset="-122"/>
              </a:rPr>
              <a:t>元以下罚款：</a:t>
            </a:r>
            <a:endParaRPr lang="en-US" altLang="zh-CN" sz="2400" b="1" dirty="0" smtClean="0">
              <a:solidFill>
                <a:schemeClr val="tx1"/>
              </a:solidFill>
              <a:latin typeface="楷体_GB2312" pitchFamily="49" charset="-122"/>
              <a:ea typeface="楷体_GB2312" pitchFamily="49" charset="-122"/>
            </a:endParaRPr>
          </a:p>
          <a:p>
            <a:pPr marL="728663" lvl="2" indent="-271463">
              <a:spcBef>
                <a:spcPts val="600"/>
              </a:spcBef>
              <a:spcAft>
                <a:spcPts val="600"/>
              </a:spcAft>
              <a:buFont typeface="Arial" pitchFamily="34" charset="0"/>
              <a:buChar char="•"/>
            </a:pPr>
            <a:r>
              <a:rPr lang="zh-CN" altLang="en-US" sz="2200" b="1" dirty="0" smtClean="0">
                <a:solidFill>
                  <a:schemeClr val="tx1"/>
                </a:solidFill>
                <a:latin typeface="楷体_GB2312" pitchFamily="49" charset="-122"/>
                <a:ea typeface="楷体_GB2312" pitchFamily="49" charset="-122"/>
              </a:rPr>
              <a:t>未按规定上传其名称、法定代表人或者负责人姓名、地址</a:t>
            </a:r>
            <a:r>
              <a:rPr lang="zh-CN" altLang="en-US" sz="2200" b="1" dirty="0">
                <a:solidFill>
                  <a:schemeClr val="tx1"/>
                </a:solidFill>
                <a:latin typeface="楷体_GB2312" pitchFamily="49" charset="-122"/>
                <a:ea typeface="楷体_GB2312" pitchFamily="49" charset="-122"/>
              </a:rPr>
              <a:t>、联系</a:t>
            </a:r>
            <a:r>
              <a:rPr lang="zh-CN" altLang="en-US" sz="2200" b="1" dirty="0" smtClean="0">
                <a:solidFill>
                  <a:schemeClr val="tx1"/>
                </a:solidFill>
                <a:latin typeface="楷体_GB2312" pitchFamily="49" charset="-122"/>
                <a:ea typeface="楷体_GB2312" pitchFamily="49" charset="-122"/>
              </a:rPr>
              <a:t>方式、生产经营资质，或者发生变化后为及时更新的</a:t>
            </a:r>
            <a:r>
              <a:rPr lang="zh-CN" altLang="zh-CN" sz="2200" b="1" dirty="0" smtClean="0">
                <a:solidFill>
                  <a:schemeClr val="tx1"/>
                </a:solidFill>
                <a:latin typeface="楷体_GB2312" pitchFamily="49" charset="-122"/>
                <a:ea typeface="楷体_GB2312" pitchFamily="49" charset="-122"/>
              </a:rPr>
              <a:t>；</a:t>
            </a:r>
            <a:endParaRPr lang="en-US" altLang="zh-CN" sz="2200" b="1" dirty="0" smtClean="0">
              <a:solidFill>
                <a:schemeClr val="tx1"/>
              </a:solidFill>
              <a:latin typeface="楷体_GB2312" pitchFamily="49" charset="-122"/>
              <a:ea typeface="楷体_GB2312" pitchFamily="49" charset="-122"/>
            </a:endParaRPr>
          </a:p>
          <a:p>
            <a:pPr marL="728663" lvl="2" indent="-271463">
              <a:spcBef>
                <a:spcPts val="600"/>
              </a:spcBef>
              <a:spcAft>
                <a:spcPts val="600"/>
              </a:spcAft>
              <a:buFont typeface="Arial" pitchFamily="34" charset="0"/>
              <a:buChar char="•"/>
            </a:pPr>
            <a:r>
              <a:rPr lang="zh-CN" altLang="en-US" sz="2200" b="1" dirty="0">
                <a:solidFill>
                  <a:schemeClr val="tx1"/>
                </a:solidFill>
                <a:latin typeface="楷体_GB2312" pitchFamily="49" charset="-122"/>
                <a:ea typeface="楷体_GB2312" pitchFamily="49" charset="-122"/>
              </a:rPr>
              <a:t>未</a:t>
            </a:r>
            <a:r>
              <a:rPr lang="zh-CN" altLang="en-US" sz="2200" b="1" dirty="0" smtClean="0">
                <a:solidFill>
                  <a:schemeClr val="tx1"/>
                </a:solidFill>
                <a:latin typeface="楷体_GB2312" pitchFamily="49" charset="-122"/>
                <a:ea typeface="楷体_GB2312" pitchFamily="49" charset="-122"/>
              </a:rPr>
              <a:t>按规定向追溯平台上传食品安全信息的；</a:t>
            </a:r>
            <a:endParaRPr lang="zh-CN" altLang="zh-CN" sz="2200" b="1" dirty="0">
              <a:solidFill>
                <a:schemeClr val="tx1"/>
              </a:solidFill>
              <a:latin typeface="楷体_GB2312" pitchFamily="49" charset="-122"/>
              <a:ea typeface="楷体_GB2312" pitchFamily="49" charset="-122"/>
            </a:endParaRPr>
          </a:p>
          <a:p>
            <a:pPr marL="271463" lvl="1" indent="-271463">
              <a:lnSpc>
                <a:spcPct val="100000"/>
              </a:lnSpc>
              <a:spcBef>
                <a:spcPts val="600"/>
              </a:spcBef>
              <a:spcAft>
                <a:spcPts val="600"/>
              </a:spcAft>
              <a:buFont typeface="Arial" pitchFamily="34" charset="0"/>
              <a:buChar char="•"/>
            </a:pPr>
            <a:r>
              <a:rPr lang="zh-CN" altLang="en-US" sz="2400" b="1" dirty="0" smtClean="0">
                <a:solidFill>
                  <a:schemeClr val="tx1"/>
                </a:solidFill>
                <a:latin typeface="楷体_GB2312" pitchFamily="49" charset="-122"/>
                <a:ea typeface="楷体_GB2312" pitchFamily="49" charset="-122"/>
              </a:rPr>
              <a:t>故意上传虚假信息的，处于</a:t>
            </a:r>
            <a:r>
              <a:rPr lang="en-US" altLang="zh-CN" sz="2400" b="1" dirty="0" smtClean="0">
                <a:solidFill>
                  <a:schemeClr val="tx1"/>
                </a:solidFill>
                <a:latin typeface="楷体_GB2312" pitchFamily="49" charset="-122"/>
                <a:ea typeface="楷体_GB2312" pitchFamily="49" charset="-122"/>
              </a:rPr>
              <a:t>5000</a:t>
            </a:r>
            <a:r>
              <a:rPr lang="zh-CN" altLang="en-US" sz="2400" b="1" dirty="0">
                <a:solidFill>
                  <a:schemeClr val="tx1"/>
                </a:solidFill>
                <a:latin typeface="楷体_GB2312" pitchFamily="49" charset="-122"/>
                <a:ea typeface="楷体_GB2312" pitchFamily="49" charset="-122"/>
              </a:rPr>
              <a:t>元</a:t>
            </a:r>
            <a:r>
              <a:rPr lang="zh-CN" altLang="en-US" sz="2400" b="1" dirty="0" smtClean="0">
                <a:solidFill>
                  <a:schemeClr val="tx1"/>
                </a:solidFill>
                <a:latin typeface="楷体_GB2312" pitchFamily="49" charset="-122"/>
                <a:ea typeface="楷体_GB2312" pitchFamily="49" charset="-122"/>
              </a:rPr>
              <a:t>以上</a:t>
            </a:r>
            <a:r>
              <a:rPr lang="en-US" altLang="zh-CN" sz="2400" b="1" dirty="0" smtClean="0">
                <a:solidFill>
                  <a:schemeClr val="tx1"/>
                </a:solidFill>
                <a:latin typeface="楷体_GB2312" pitchFamily="49" charset="-122"/>
                <a:ea typeface="楷体_GB2312" pitchFamily="49" charset="-122"/>
              </a:rPr>
              <a:t>20000</a:t>
            </a:r>
            <a:r>
              <a:rPr lang="zh-CN" altLang="en-US" sz="2400" b="1" dirty="0">
                <a:solidFill>
                  <a:schemeClr val="tx1"/>
                </a:solidFill>
                <a:latin typeface="楷体_GB2312" pitchFamily="49" charset="-122"/>
                <a:ea typeface="楷体_GB2312" pitchFamily="49" charset="-122"/>
              </a:rPr>
              <a:t>元以下</a:t>
            </a:r>
            <a:r>
              <a:rPr lang="zh-CN" altLang="en-US" sz="2400" b="1" dirty="0" smtClean="0">
                <a:solidFill>
                  <a:schemeClr val="tx1"/>
                </a:solidFill>
                <a:latin typeface="楷体_GB2312" pitchFamily="49" charset="-122"/>
                <a:ea typeface="楷体_GB2312" pitchFamily="49" charset="-122"/>
              </a:rPr>
              <a:t>罚款；</a:t>
            </a:r>
            <a:endParaRPr lang="en-US" altLang="zh-CN" sz="2400" b="1" dirty="0" smtClean="0">
              <a:solidFill>
                <a:schemeClr val="tx1"/>
              </a:solidFill>
              <a:latin typeface="楷体_GB2312" pitchFamily="49" charset="-122"/>
              <a:ea typeface="楷体_GB2312" pitchFamily="49" charset="-122"/>
            </a:endParaRPr>
          </a:p>
          <a:p>
            <a:pPr marL="271463" lvl="1" indent="-271463">
              <a:lnSpc>
                <a:spcPct val="100000"/>
              </a:lnSpc>
              <a:spcBef>
                <a:spcPts val="600"/>
              </a:spcBef>
              <a:spcAft>
                <a:spcPts val="600"/>
              </a:spcAft>
              <a:buFont typeface="Arial" pitchFamily="34" charset="0"/>
              <a:buChar char="•"/>
            </a:pPr>
            <a:r>
              <a:rPr lang="zh-CN" altLang="en-US" sz="2400" b="1" dirty="0" smtClean="0">
                <a:solidFill>
                  <a:schemeClr val="tx1"/>
                </a:solidFill>
                <a:latin typeface="楷体_GB2312" pitchFamily="49" charset="-122"/>
                <a:ea typeface="楷体_GB2312" pitchFamily="49" charset="-122"/>
              </a:rPr>
              <a:t>拒绝向消费者提供追溯信息的，责令改正，给予警告；</a:t>
            </a:r>
            <a:endParaRPr lang="en-US" altLang="zh-CN" sz="2400" b="1" dirty="0" smtClean="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251DB8F8-530A-44D5-99AC-8530DA0ED1BC}"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25</a:t>
            </a:fld>
            <a:endParaRPr lang="zh-CN" altLang="en-US"/>
          </a:p>
        </p:txBody>
      </p:sp>
    </p:spTree>
    <p:extLst>
      <p:ext uri="{BB962C8B-B14F-4D97-AF65-F5344CB8AC3E}">
        <p14:creationId xmlns:p14="http://schemas.microsoft.com/office/powerpoint/2010/main" xmlns="" val="38657903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5314275"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食品安全信息追溯模型</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539552"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nSpc>
                <a:spcPct val="100000"/>
              </a:lnSpc>
              <a:spcBef>
                <a:spcPts val="600"/>
              </a:spcBef>
              <a:spcAft>
                <a:spcPts val="600"/>
              </a:spcAft>
            </a:pPr>
            <a:endParaRPr lang="zh-CN" altLang="en-US" sz="2400" b="1" dirty="0">
              <a:solidFill>
                <a:schemeClr val="tx1"/>
              </a:solidFill>
              <a:latin typeface="楷体_GB2312" pitchFamily="49" charset="-122"/>
              <a:ea typeface="楷体_GB2312" pitchFamily="49" charset="-122"/>
            </a:endParaRPr>
          </a:p>
        </p:txBody>
      </p:sp>
      <p:sp>
        <p:nvSpPr>
          <p:cNvPr id="10" name="右箭头 9"/>
          <p:cNvSpPr/>
          <p:nvPr/>
        </p:nvSpPr>
        <p:spPr>
          <a:xfrm>
            <a:off x="1104265" y="2242820"/>
            <a:ext cx="7068135" cy="810895"/>
          </a:xfrm>
          <a:prstGeom prst="rightArrow">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2000" b="1" kern="100">
                <a:effectLst/>
                <a:ea typeface="楷体"/>
                <a:cs typeface="Times New Roman"/>
              </a:rPr>
              <a:t>追</a:t>
            </a:r>
            <a:r>
              <a:rPr lang="en-US" sz="2000" b="1" kern="100">
                <a:effectLst/>
                <a:ea typeface="楷体"/>
                <a:cs typeface="Times New Roman"/>
              </a:rPr>
              <a:t>   </a:t>
            </a:r>
            <a:r>
              <a:rPr lang="zh-CN" sz="2000" b="1" kern="100">
                <a:effectLst/>
                <a:ea typeface="楷体"/>
                <a:cs typeface="Times New Roman"/>
              </a:rPr>
              <a:t>溯</a:t>
            </a:r>
            <a:r>
              <a:rPr lang="en-US" sz="2000" b="1" kern="100">
                <a:effectLst/>
                <a:ea typeface="楷体"/>
                <a:cs typeface="Times New Roman"/>
              </a:rPr>
              <a:t>   </a:t>
            </a:r>
            <a:r>
              <a:rPr lang="zh-CN" sz="2000" b="1" kern="100">
                <a:effectLst/>
                <a:ea typeface="楷体"/>
                <a:cs typeface="Times New Roman"/>
              </a:rPr>
              <a:t>平</a:t>
            </a:r>
            <a:r>
              <a:rPr lang="en-US" sz="2000" b="1" kern="100">
                <a:effectLst/>
                <a:ea typeface="楷体"/>
                <a:cs typeface="Times New Roman"/>
              </a:rPr>
              <a:t>   </a:t>
            </a:r>
            <a:r>
              <a:rPr lang="zh-CN" sz="2000" b="1" kern="100">
                <a:effectLst/>
                <a:ea typeface="楷体"/>
                <a:cs typeface="Times New Roman"/>
              </a:rPr>
              <a:t>台</a:t>
            </a:r>
            <a:endParaRPr lang="zh-CN" sz="1050" kern="100">
              <a:effectLst/>
              <a:ea typeface="宋体"/>
              <a:cs typeface="Times New Roman"/>
            </a:endParaRPr>
          </a:p>
        </p:txBody>
      </p:sp>
      <p:sp>
        <p:nvSpPr>
          <p:cNvPr id="11" name="椭圆 10"/>
          <p:cNvSpPr/>
          <p:nvPr/>
        </p:nvSpPr>
        <p:spPr>
          <a:xfrm>
            <a:off x="784860" y="1638935"/>
            <a:ext cx="1276350" cy="603250"/>
          </a:xfrm>
          <a:prstGeom prst="ellipse">
            <a:avLst/>
          </a:prstGeom>
          <a:solidFill>
            <a:schemeClr val="accent5">
              <a:lumMod val="60000"/>
              <a:lumOff val="40000"/>
            </a:schemeClr>
          </a:solidFill>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b="1" kern="100" dirty="0">
                <a:ea typeface="楷体"/>
                <a:cs typeface="Times New Roman"/>
              </a:rPr>
              <a:t>农田</a:t>
            </a:r>
          </a:p>
        </p:txBody>
      </p:sp>
      <p:sp>
        <p:nvSpPr>
          <p:cNvPr id="12" name="椭圆 11"/>
          <p:cNvSpPr/>
          <p:nvPr/>
        </p:nvSpPr>
        <p:spPr>
          <a:xfrm>
            <a:off x="7164288" y="1557337"/>
            <a:ext cx="1276350" cy="603250"/>
          </a:xfrm>
          <a:prstGeom prst="ellipse">
            <a:avLst/>
          </a:prstGeom>
          <a:solidFill>
            <a:schemeClr val="accent5">
              <a:lumMod val="60000"/>
              <a:lumOff val="40000"/>
            </a:schemeClr>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b="1" kern="100" dirty="0">
                <a:ea typeface="楷体"/>
                <a:cs typeface="Times New Roman"/>
              </a:rPr>
              <a:t>餐桌</a:t>
            </a:r>
          </a:p>
        </p:txBody>
      </p:sp>
      <p:sp>
        <p:nvSpPr>
          <p:cNvPr id="13" name="椭圆 12"/>
          <p:cNvSpPr/>
          <p:nvPr/>
        </p:nvSpPr>
        <p:spPr>
          <a:xfrm>
            <a:off x="1999506" y="3285093"/>
            <a:ext cx="1276350" cy="72453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b="1" kern="100" dirty="0">
                <a:effectLst/>
                <a:ea typeface="楷体"/>
                <a:cs typeface="Times New Roman"/>
              </a:rPr>
              <a:t>政府</a:t>
            </a:r>
            <a:endParaRPr lang="zh-CN" sz="1400" kern="100" dirty="0">
              <a:effectLst/>
              <a:ea typeface="宋体"/>
              <a:cs typeface="Times New Roman"/>
            </a:endParaRPr>
          </a:p>
          <a:p>
            <a:pPr algn="ctr">
              <a:spcAft>
                <a:spcPts val="0"/>
              </a:spcAft>
            </a:pPr>
            <a:r>
              <a:rPr lang="zh-CN" sz="1400" b="1" kern="100" dirty="0">
                <a:effectLst/>
                <a:ea typeface="楷体"/>
                <a:cs typeface="Times New Roman"/>
              </a:rPr>
              <a:t>追溯系统</a:t>
            </a:r>
            <a:endParaRPr lang="zh-CN" sz="1400" kern="100" dirty="0">
              <a:effectLst/>
              <a:ea typeface="宋体"/>
              <a:cs typeface="Times New Roman"/>
            </a:endParaRPr>
          </a:p>
        </p:txBody>
      </p:sp>
      <p:sp>
        <p:nvSpPr>
          <p:cNvPr id="16" name="椭圆 15"/>
          <p:cNvSpPr/>
          <p:nvPr/>
        </p:nvSpPr>
        <p:spPr>
          <a:xfrm>
            <a:off x="3943722" y="3285093"/>
            <a:ext cx="1276350" cy="72453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b="1" kern="100" dirty="0">
                <a:ea typeface="楷体"/>
                <a:cs typeface="Times New Roman"/>
              </a:rPr>
              <a:t>行业</a:t>
            </a:r>
          </a:p>
          <a:p>
            <a:pPr algn="ctr"/>
            <a:r>
              <a:rPr lang="zh-CN" sz="1400" b="1" kern="100" dirty="0">
                <a:ea typeface="楷体"/>
                <a:cs typeface="Times New Roman"/>
              </a:rPr>
              <a:t>追溯系统</a:t>
            </a:r>
          </a:p>
        </p:txBody>
      </p:sp>
      <p:sp>
        <p:nvSpPr>
          <p:cNvPr id="17" name="椭圆 16"/>
          <p:cNvSpPr/>
          <p:nvPr/>
        </p:nvSpPr>
        <p:spPr>
          <a:xfrm>
            <a:off x="5940152" y="3289548"/>
            <a:ext cx="1276350" cy="72453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b="1" kern="100" dirty="0">
                <a:ea typeface="楷体"/>
                <a:cs typeface="Times New Roman"/>
              </a:rPr>
              <a:t>企业</a:t>
            </a:r>
          </a:p>
          <a:p>
            <a:pPr algn="ctr"/>
            <a:r>
              <a:rPr lang="zh-CN" sz="1400" b="1" kern="100" dirty="0">
                <a:ea typeface="楷体"/>
                <a:cs typeface="Times New Roman"/>
              </a:rPr>
              <a:t>追溯系统</a:t>
            </a:r>
          </a:p>
        </p:txBody>
      </p:sp>
      <p:sp>
        <p:nvSpPr>
          <p:cNvPr id="18" name="上箭头 17"/>
          <p:cNvSpPr/>
          <p:nvPr/>
        </p:nvSpPr>
        <p:spPr>
          <a:xfrm>
            <a:off x="2501672" y="2857500"/>
            <a:ext cx="198120" cy="427592"/>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19" name="上箭头 18"/>
          <p:cNvSpPr/>
          <p:nvPr/>
        </p:nvSpPr>
        <p:spPr>
          <a:xfrm>
            <a:off x="4445888" y="2857499"/>
            <a:ext cx="192444" cy="427593"/>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0" name="上箭头 19"/>
          <p:cNvSpPr/>
          <p:nvPr/>
        </p:nvSpPr>
        <p:spPr>
          <a:xfrm>
            <a:off x="6516216" y="2857501"/>
            <a:ext cx="198120" cy="432048"/>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1" name="椭圆 20"/>
          <p:cNvSpPr/>
          <p:nvPr/>
        </p:nvSpPr>
        <p:spPr>
          <a:xfrm>
            <a:off x="2009889" y="4303092"/>
            <a:ext cx="5082391" cy="603250"/>
          </a:xfrm>
          <a:prstGeom prst="ellipse">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altLang="en-US" sz="1400" b="1" kern="100" dirty="0" smtClean="0">
                <a:effectLst/>
                <a:ea typeface="楷体"/>
                <a:cs typeface="Times New Roman"/>
              </a:rPr>
              <a:t>本市</a:t>
            </a:r>
            <a:r>
              <a:rPr lang="zh-CN" sz="1400" b="1" kern="100" dirty="0" smtClean="0">
                <a:effectLst/>
                <a:ea typeface="楷体"/>
                <a:cs typeface="Times New Roman"/>
              </a:rPr>
              <a:t>食品</a:t>
            </a:r>
            <a:r>
              <a:rPr lang="zh-CN" sz="1400" b="1" kern="100" dirty="0">
                <a:effectLst/>
                <a:ea typeface="楷体"/>
                <a:cs typeface="Times New Roman"/>
              </a:rPr>
              <a:t>安全追溯信息</a:t>
            </a:r>
            <a:endParaRPr lang="zh-CN" sz="1050" kern="100" dirty="0">
              <a:effectLst/>
              <a:ea typeface="宋体"/>
              <a:cs typeface="Times New Roman"/>
            </a:endParaRPr>
          </a:p>
        </p:txBody>
      </p:sp>
      <p:sp>
        <p:nvSpPr>
          <p:cNvPr id="24" name="上箭头 23"/>
          <p:cNvSpPr/>
          <p:nvPr/>
        </p:nvSpPr>
        <p:spPr>
          <a:xfrm>
            <a:off x="4445888" y="4009627"/>
            <a:ext cx="192444" cy="288033"/>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5" name="上箭头 24"/>
          <p:cNvSpPr/>
          <p:nvPr/>
        </p:nvSpPr>
        <p:spPr>
          <a:xfrm>
            <a:off x="6490940" y="4009626"/>
            <a:ext cx="241300" cy="432049"/>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6" name="上箭头 25"/>
          <p:cNvSpPr/>
          <p:nvPr/>
        </p:nvSpPr>
        <p:spPr>
          <a:xfrm>
            <a:off x="3509784" y="2857500"/>
            <a:ext cx="198120" cy="1512168"/>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7" name="上箭头 26"/>
          <p:cNvSpPr/>
          <p:nvPr/>
        </p:nvSpPr>
        <p:spPr>
          <a:xfrm>
            <a:off x="5436096" y="2857500"/>
            <a:ext cx="216024" cy="1440160"/>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8" name="椭圆 27"/>
          <p:cNvSpPr/>
          <p:nvPr/>
        </p:nvSpPr>
        <p:spPr>
          <a:xfrm>
            <a:off x="3059832" y="1186814"/>
            <a:ext cx="2952328" cy="741045"/>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200" b="1" kern="100">
                <a:effectLst/>
                <a:ea typeface="楷体"/>
                <a:cs typeface="Times New Roman"/>
              </a:rPr>
              <a:t>追溯信息查询</a:t>
            </a:r>
            <a:endParaRPr lang="zh-CN" sz="1050" kern="100">
              <a:effectLst/>
              <a:ea typeface="宋体"/>
              <a:cs typeface="Times New Roman"/>
            </a:endParaRPr>
          </a:p>
          <a:p>
            <a:pPr algn="ctr">
              <a:spcAft>
                <a:spcPts val="0"/>
              </a:spcAft>
            </a:pPr>
            <a:r>
              <a:rPr lang="zh-CN" sz="1200" b="1" kern="100">
                <a:effectLst/>
                <a:ea typeface="楷体"/>
                <a:cs typeface="Times New Roman"/>
              </a:rPr>
              <a:t>政府、企业、行业、消费者</a:t>
            </a:r>
            <a:endParaRPr lang="zh-CN" sz="1050" kern="100">
              <a:effectLst/>
              <a:ea typeface="宋体"/>
              <a:cs typeface="Times New Roman"/>
            </a:endParaRPr>
          </a:p>
        </p:txBody>
      </p:sp>
      <p:sp>
        <p:nvSpPr>
          <p:cNvPr id="29" name="下箭头 28"/>
          <p:cNvSpPr/>
          <p:nvPr/>
        </p:nvSpPr>
        <p:spPr>
          <a:xfrm>
            <a:off x="4245099" y="1940559"/>
            <a:ext cx="542925" cy="526415"/>
          </a:xfrm>
          <a:prstGeom prst="down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2" name="Rectangle 18"/>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8" name="Rectangle 27"/>
          <p:cNvSpPr>
            <a:spLocks noChangeArrowheads="1"/>
          </p:cNvSpPr>
          <p:nvPr/>
        </p:nvSpPr>
        <p:spPr bwMode="auto">
          <a:xfrm>
            <a:off x="0" y="4572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0" name="上箭头 29"/>
          <p:cNvSpPr/>
          <p:nvPr/>
        </p:nvSpPr>
        <p:spPr>
          <a:xfrm>
            <a:off x="2530500" y="4009629"/>
            <a:ext cx="243612" cy="360040"/>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31" name="椭圆 30"/>
          <p:cNvSpPr/>
          <p:nvPr/>
        </p:nvSpPr>
        <p:spPr>
          <a:xfrm>
            <a:off x="1104264" y="3145532"/>
            <a:ext cx="659423" cy="1760811"/>
          </a:xfrm>
          <a:prstGeom prst="ellipse">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altLang="en-US" sz="1300" b="1" kern="100" dirty="0" smtClean="0">
                <a:ea typeface="楷体"/>
                <a:cs typeface="Times New Roman"/>
              </a:rPr>
              <a:t>外埠食品</a:t>
            </a:r>
            <a:endParaRPr lang="zh-CN" sz="1300" kern="100" dirty="0">
              <a:effectLst/>
              <a:ea typeface="宋体"/>
              <a:cs typeface="Times New Roman"/>
            </a:endParaRPr>
          </a:p>
          <a:p>
            <a:pPr algn="ctr">
              <a:spcAft>
                <a:spcPts val="0"/>
              </a:spcAft>
            </a:pPr>
            <a:r>
              <a:rPr lang="zh-CN" sz="1300" b="1" kern="100" dirty="0" smtClean="0">
                <a:effectLst/>
                <a:ea typeface="楷体"/>
                <a:cs typeface="Times New Roman"/>
              </a:rPr>
              <a:t>追溯</a:t>
            </a:r>
            <a:r>
              <a:rPr lang="zh-CN" altLang="en-US" sz="1300" b="1" kern="100" dirty="0" smtClean="0">
                <a:effectLst/>
                <a:ea typeface="楷体"/>
                <a:cs typeface="Times New Roman"/>
              </a:rPr>
              <a:t>信息</a:t>
            </a:r>
            <a:endParaRPr lang="zh-CN" sz="1300" kern="100" dirty="0">
              <a:effectLst/>
              <a:ea typeface="宋体"/>
              <a:cs typeface="Times New Roman"/>
            </a:endParaRPr>
          </a:p>
        </p:txBody>
      </p:sp>
      <p:sp>
        <p:nvSpPr>
          <p:cNvPr id="32" name="上箭头 31"/>
          <p:cNvSpPr/>
          <p:nvPr/>
        </p:nvSpPr>
        <p:spPr>
          <a:xfrm>
            <a:off x="1331640" y="2857500"/>
            <a:ext cx="198120" cy="288032"/>
          </a:xfrm>
          <a:prstGeom prst="upArrow">
            <a:avLst/>
          </a:prstGeom>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zh-CN" altLang="en-US"/>
          </a:p>
        </p:txBody>
      </p:sp>
      <p:sp>
        <p:nvSpPr>
          <p:cNvPr id="9" name="右箭头 8"/>
          <p:cNvSpPr/>
          <p:nvPr/>
        </p:nvSpPr>
        <p:spPr>
          <a:xfrm>
            <a:off x="1763687" y="3505572"/>
            <a:ext cx="235819" cy="1919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3" name="图片 32"/>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34" name="日期占位符 33"/>
          <p:cNvSpPr>
            <a:spLocks noGrp="1"/>
          </p:cNvSpPr>
          <p:nvPr>
            <p:ph type="dt" sz="half" idx="10"/>
          </p:nvPr>
        </p:nvSpPr>
        <p:spPr/>
        <p:txBody>
          <a:bodyPr/>
          <a:lstStyle/>
          <a:p>
            <a:fld id="{EEE4A962-37FF-44EC-8B1C-60204D6A27EA}" type="datetime1">
              <a:rPr lang="zh-CN" altLang="en-US" smtClean="0"/>
              <a:pPr/>
              <a:t>2015/12/21</a:t>
            </a:fld>
            <a:endParaRPr lang="zh-CN" altLang="en-US"/>
          </a:p>
        </p:txBody>
      </p:sp>
      <p:sp>
        <p:nvSpPr>
          <p:cNvPr id="35" name="灯片编号占位符 34"/>
          <p:cNvSpPr>
            <a:spLocks noGrp="1"/>
          </p:cNvSpPr>
          <p:nvPr>
            <p:ph type="sldNum" sz="quarter" idx="12"/>
          </p:nvPr>
        </p:nvSpPr>
        <p:spPr/>
        <p:txBody>
          <a:bodyPr/>
          <a:lstStyle/>
          <a:p>
            <a:fld id="{101218CE-149D-49E3-8033-D5CD97556C98}" type="slidenum">
              <a:rPr lang="zh-CN" altLang="en-US" smtClean="0"/>
              <a:pPr/>
              <a:t>26</a:t>
            </a:fld>
            <a:endParaRPr lang="zh-CN" altLang="en-US"/>
          </a:p>
        </p:txBody>
      </p:sp>
    </p:spTree>
    <p:extLst>
      <p:ext uri="{BB962C8B-B14F-4D97-AF65-F5344CB8AC3E}">
        <p14:creationId xmlns:p14="http://schemas.microsoft.com/office/powerpoint/2010/main" xmlns="" val="38657903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图片 9"/>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3178" y="145720"/>
            <a:ext cx="2736303" cy="361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 name="圆角矩形 59"/>
          <p:cNvSpPr/>
          <p:nvPr/>
        </p:nvSpPr>
        <p:spPr>
          <a:xfrm>
            <a:off x="471809" y="1201316"/>
            <a:ext cx="8208912" cy="3744416"/>
          </a:xfrm>
          <a:prstGeom prst="roundRect">
            <a:avLst>
              <a:gd name="adj" fmla="val 3888"/>
            </a:avLst>
          </a:prstGeom>
          <a:solidFill>
            <a:schemeClr val="accent6">
              <a:lumMod val="75000"/>
            </a:schemeClr>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b="1" dirty="0" smtClean="0">
                <a:solidFill>
                  <a:schemeClr val="tx1"/>
                </a:solidFill>
                <a:ea typeface="楷体_GB2312"/>
              </a:rPr>
              <a:t>感谢聆听</a:t>
            </a:r>
            <a:endParaRPr lang="en-US" altLang="zh-CN" sz="4000" b="1" dirty="0" smtClean="0">
              <a:solidFill>
                <a:schemeClr val="tx1"/>
              </a:solidFill>
              <a:ea typeface="楷体_GB2312"/>
            </a:endParaRPr>
          </a:p>
          <a:p>
            <a:pPr algn="ctr"/>
            <a:r>
              <a:rPr lang="zh-CN" altLang="en-US" sz="4000" b="1" dirty="0" smtClean="0">
                <a:solidFill>
                  <a:schemeClr val="tx1"/>
                </a:solidFill>
                <a:ea typeface="楷体_GB2312"/>
              </a:rPr>
              <a:t>敬请指导</a:t>
            </a:r>
            <a:endParaRPr lang="zh-CN" altLang="en-US" sz="4000" b="1" dirty="0">
              <a:solidFill>
                <a:schemeClr val="tx1"/>
              </a:solidFill>
              <a:ea typeface="楷体_GB2312"/>
            </a:endParaRPr>
          </a:p>
        </p:txBody>
      </p:sp>
      <p:sp>
        <p:nvSpPr>
          <p:cNvPr id="61" name="矩形 60"/>
          <p:cNvSpPr/>
          <p:nvPr/>
        </p:nvSpPr>
        <p:spPr>
          <a:xfrm>
            <a:off x="0" y="5449772"/>
            <a:ext cx="9144000" cy="144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0" y="5161756"/>
            <a:ext cx="9144000" cy="72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ADD0480B-E6E7-4620-9715-F1EBA28CE2E0}" type="datetime1">
              <a:rPr lang="zh-CN" altLang="en-US" smtClean="0"/>
              <a:pPr/>
              <a:t>2015/12/21</a:t>
            </a:fld>
            <a:endParaRPr lang="zh-CN" altLang="en-US"/>
          </a:p>
        </p:txBody>
      </p:sp>
      <p:sp>
        <p:nvSpPr>
          <p:cNvPr id="3" name="灯片编号占位符 2"/>
          <p:cNvSpPr>
            <a:spLocks noGrp="1"/>
          </p:cNvSpPr>
          <p:nvPr>
            <p:ph type="sldNum" sz="quarter" idx="12"/>
          </p:nvPr>
        </p:nvSpPr>
        <p:spPr/>
        <p:txBody>
          <a:bodyPr/>
          <a:lstStyle/>
          <a:p>
            <a:fld id="{101218CE-149D-49E3-8033-D5CD97556C98}" type="slidenum">
              <a:rPr lang="zh-CN" altLang="en-US" smtClean="0"/>
              <a:pPr/>
              <a:t>27</a:t>
            </a:fld>
            <a:endParaRPr lang="zh-CN" altLang="en-US"/>
          </a:p>
        </p:txBody>
      </p:sp>
    </p:spTree>
    <p:extLst>
      <p:ext uri="{BB962C8B-B14F-4D97-AF65-F5344CB8AC3E}">
        <p14:creationId xmlns:p14="http://schemas.microsoft.com/office/powerpoint/2010/main" xmlns="" val="42242029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38106" y="429259"/>
            <a:ext cx="4288353"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食品安全法的要求</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lnSpc>
                <a:spcPct val="110000"/>
              </a:lnSpc>
              <a:spcAft>
                <a:spcPts val="600"/>
              </a:spcAft>
              <a:buFont typeface="Arial" pitchFamily="34" charset="0"/>
              <a:buChar char="•"/>
            </a:pPr>
            <a:r>
              <a:rPr lang="zh-CN" altLang="zh-CN" sz="2800" b="1" dirty="0" smtClean="0">
                <a:solidFill>
                  <a:schemeClr val="tx1"/>
                </a:solidFill>
                <a:latin typeface="楷体_GB2312" pitchFamily="49" charset="-122"/>
                <a:ea typeface="楷体_GB2312" pitchFamily="49" charset="-122"/>
              </a:rPr>
              <a:t>国家</a:t>
            </a:r>
            <a:r>
              <a:rPr lang="zh-CN" altLang="zh-CN" sz="2800" b="1" dirty="0">
                <a:solidFill>
                  <a:schemeClr val="tx1"/>
                </a:solidFill>
                <a:latin typeface="楷体_GB2312" pitchFamily="49" charset="-122"/>
                <a:ea typeface="楷体_GB2312" pitchFamily="49" charset="-122"/>
              </a:rPr>
              <a:t>建立食品安全全程追溯</a:t>
            </a:r>
            <a:r>
              <a:rPr lang="zh-CN" altLang="zh-CN" sz="2800" b="1" dirty="0" smtClean="0">
                <a:solidFill>
                  <a:schemeClr val="tx1"/>
                </a:solidFill>
                <a:latin typeface="楷体_GB2312" pitchFamily="49" charset="-122"/>
                <a:ea typeface="楷体_GB2312" pitchFamily="49" charset="-122"/>
              </a:rPr>
              <a:t>制度</a:t>
            </a:r>
            <a:endParaRPr lang="en-US" altLang="zh-CN" sz="2800" b="1" dirty="0" smtClean="0">
              <a:solidFill>
                <a:schemeClr val="tx1"/>
              </a:solidFill>
              <a:latin typeface="楷体_GB2312" pitchFamily="49" charset="-122"/>
              <a:ea typeface="楷体_GB2312" pitchFamily="49" charset="-122"/>
            </a:endParaRPr>
          </a:p>
          <a:p>
            <a:pPr marL="715963" lvl="1" indent="-258763">
              <a:lnSpc>
                <a:spcPct val="110000"/>
              </a:lnSpc>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食品生产经营者应当依照本法的规定，建立食品安全追溯体系，保证食品可追溯</a:t>
            </a:r>
            <a:r>
              <a:rPr lang="zh-CN" altLang="zh-CN" sz="2400" b="1" dirty="0" smtClean="0">
                <a:solidFill>
                  <a:schemeClr val="tx1"/>
                </a:solidFill>
                <a:latin typeface="楷体_GB2312" pitchFamily="49" charset="-122"/>
                <a:ea typeface="楷体_GB2312" pitchFamily="49" charset="-122"/>
              </a:rPr>
              <a:t>。</a:t>
            </a:r>
            <a:endParaRPr lang="en-US" altLang="zh-CN" sz="2400" b="1" dirty="0" smtClean="0">
              <a:solidFill>
                <a:schemeClr val="tx1"/>
              </a:solidFill>
              <a:latin typeface="楷体_GB2312" pitchFamily="49" charset="-122"/>
              <a:ea typeface="楷体_GB2312" pitchFamily="49" charset="-122"/>
            </a:endParaRPr>
          </a:p>
          <a:p>
            <a:pPr marL="715963" lvl="1" indent="-258763">
              <a:lnSpc>
                <a:spcPct val="110000"/>
              </a:lnSpc>
              <a:spcAft>
                <a:spcPts val="600"/>
              </a:spcAft>
              <a:buFont typeface="Arial" pitchFamily="34" charset="0"/>
              <a:buChar char="•"/>
            </a:pPr>
            <a:r>
              <a:rPr lang="zh-CN" altLang="zh-CN" sz="2400" b="1" dirty="0" smtClean="0">
                <a:solidFill>
                  <a:schemeClr val="tx1"/>
                </a:solidFill>
                <a:latin typeface="楷体_GB2312" pitchFamily="49" charset="-122"/>
                <a:ea typeface="楷体_GB2312" pitchFamily="49" charset="-122"/>
              </a:rPr>
              <a:t>国家</a:t>
            </a:r>
            <a:r>
              <a:rPr lang="zh-CN" altLang="zh-CN" sz="2400" b="1" dirty="0">
                <a:solidFill>
                  <a:schemeClr val="tx1"/>
                </a:solidFill>
                <a:latin typeface="楷体_GB2312" pitchFamily="49" charset="-122"/>
                <a:ea typeface="楷体_GB2312" pitchFamily="49" charset="-122"/>
              </a:rPr>
              <a:t>鼓励食品生产经营者采用信息化手段采集、留存生产经营信息，建立食品安全追溯</a:t>
            </a:r>
            <a:r>
              <a:rPr lang="zh-CN" altLang="zh-CN" sz="2400" b="1" dirty="0" smtClean="0">
                <a:solidFill>
                  <a:schemeClr val="tx1"/>
                </a:solidFill>
                <a:latin typeface="楷体_GB2312" pitchFamily="49" charset="-122"/>
                <a:ea typeface="楷体_GB2312" pitchFamily="49" charset="-122"/>
              </a:rPr>
              <a:t>体系。</a:t>
            </a:r>
            <a:endParaRPr lang="en-US" altLang="zh-CN" sz="2400" b="1" dirty="0" smtClean="0">
              <a:solidFill>
                <a:schemeClr val="tx1"/>
              </a:solidFill>
              <a:latin typeface="楷体_GB2312" pitchFamily="49" charset="-122"/>
              <a:ea typeface="楷体_GB2312" pitchFamily="49" charset="-122"/>
            </a:endParaRPr>
          </a:p>
          <a:p>
            <a:pPr marL="715963" lvl="1" indent="-258763">
              <a:lnSpc>
                <a:spcPct val="110000"/>
              </a:lnSpc>
              <a:spcAft>
                <a:spcPts val="600"/>
              </a:spcAft>
              <a:buFont typeface="Arial" pitchFamily="34" charset="0"/>
              <a:buChar char="•"/>
            </a:pPr>
            <a:r>
              <a:rPr lang="zh-CN" altLang="zh-CN" sz="2400" b="1" dirty="0">
                <a:solidFill>
                  <a:schemeClr val="tx1"/>
                </a:solidFill>
                <a:latin typeface="楷体_GB2312" pitchFamily="49" charset="-122"/>
                <a:ea typeface="楷体_GB2312" pitchFamily="49" charset="-122"/>
              </a:rPr>
              <a:t>国务院食品药品监督管理部门会同国务院农业行政等有关部门建立食品安全全程追溯协作</a:t>
            </a:r>
            <a:r>
              <a:rPr lang="zh-CN" altLang="zh-CN" sz="2400" b="1" dirty="0" smtClean="0">
                <a:solidFill>
                  <a:schemeClr val="tx1"/>
                </a:solidFill>
                <a:latin typeface="楷体_GB2312" pitchFamily="49" charset="-122"/>
                <a:ea typeface="楷体_GB2312" pitchFamily="49" charset="-122"/>
              </a:rPr>
              <a:t>机制。</a:t>
            </a:r>
            <a:endParaRPr lang="en-US" altLang="zh-CN" sz="2400" b="1" dirty="0">
              <a:solidFill>
                <a:schemeClr val="tx1"/>
              </a:solidFill>
              <a:latin typeface="楷体_GB2312" pitchFamily="49" charset="-122"/>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22633241-0B83-43AE-AB27-B6D69384A786}"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3</a:t>
            </a:fld>
            <a:endParaRPr lang="zh-CN" altLang="en-US"/>
          </a:p>
        </p:txBody>
      </p:sp>
    </p:spTree>
    <p:extLst>
      <p:ext uri="{BB962C8B-B14F-4D97-AF65-F5344CB8AC3E}">
        <p14:creationId xmlns:p14="http://schemas.microsoft.com/office/powerpoint/2010/main" xmlns="" val="39309838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5827236" cy="707886"/>
          </a:xfrm>
          <a:prstGeom prst="rect">
            <a:avLst/>
          </a:prstGeom>
          <a:noFill/>
        </p:spPr>
        <p:txBody>
          <a:bodyPr wrap="none" rtlCol="0">
            <a:spAutoFit/>
          </a:bodyPr>
          <a:lstStyle/>
          <a:p>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食品安全追溯体系的</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意义</a:t>
            </a:r>
            <a:endParaRPr lang="zh-CN" altLang="en-US" sz="4000" b="1"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spcAft>
                <a:spcPts val="600"/>
              </a:spcAft>
              <a:buFont typeface="Arial" pitchFamily="34" charset="0"/>
              <a:buChar char="•"/>
            </a:pPr>
            <a:r>
              <a:rPr lang="zh-CN" altLang="en-US" sz="2800" b="1" dirty="0" smtClean="0">
                <a:solidFill>
                  <a:schemeClr val="tx1"/>
                </a:solidFill>
                <a:latin typeface="楷体_GB2312" pitchFamily="49" charset="-122"/>
                <a:ea typeface="楷体_GB2312"/>
              </a:rPr>
              <a:t>有利于</a:t>
            </a:r>
            <a:r>
              <a:rPr lang="zh-CN" altLang="en-US" sz="2800" b="1" dirty="0">
                <a:solidFill>
                  <a:schemeClr val="tx1"/>
                </a:solidFill>
                <a:latin typeface="楷体_GB2312" pitchFamily="49" charset="-122"/>
                <a:ea typeface="楷体_GB2312"/>
              </a:rPr>
              <a:t>落实食品生产经营者主体</a:t>
            </a:r>
            <a:r>
              <a:rPr lang="zh-CN" altLang="en-US" sz="2800" b="1" dirty="0" smtClean="0">
                <a:solidFill>
                  <a:schemeClr val="tx1"/>
                </a:solidFill>
                <a:latin typeface="楷体_GB2312" pitchFamily="49" charset="-122"/>
                <a:ea typeface="楷体_GB2312"/>
              </a:rPr>
              <a:t>责任</a:t>
            </a:r>
            <a:endParaRPr lang="en-US" altLang="zh-CN" sz="2800" b="1" dirty="0" smtClean="0">
              <a:solidFill>
                <a:schemeClr val="tx1"/>
              </a:solidFill>
              <a:latin typeface="楷体_GB2312" pitchFamily="49" charset="-122"/>
              <a:ea typeface="楷体_GB2312"/>
            </a:endParaRPr>
          </a:p>
          <a:p>
            <a:pPr marL="715963" lvl="1" indent="-258763">
              <a:spcAft>
                <a:spcPts val="600"/>
              </a:spcAft>
              <a:buFont typeface="Arial" pitchFamily="34" charset="0"/>
              <a:buChar char="•"/>
            </a:pPr>
            <a:r>
              <a:rPr lang="zh-CN" altLang="en-US" sz="2400" b="1" dirty="0">
                <a:solidFill>
                  <a:schemeClr val="tx1"/>
                </a:solidFill>
                <a:latin typeface="楷体_GB2312" pitchFamily="49" charset="-122"/>
                <a:ea typeface="楷体_GB2312"/>
              </a:rPr>
              <a:t>食品生产经营者对其生产经营食品的安全</a:t>
            </a:r>
            <a:r>
              <a:rPr lang="zh-CN" altLang="en-US" sz="2400" b="1" dirty="0" smtClean="0">
                <a:solidFill>
                  <a:schemeClr val="tx1"/>
                </a:solidFill>
                <a:latin typeface="楷体_GB2312" pitchFamily="49" charset="-122"/>
                <a:ea typeface="楷体_GB2312"/>
              </a:rPr>
              <a:t>负责；</a:t>
            </a:r>
            <a:endParaRPr lang="en-US" altLang="zh-CN" sz="2400" b="1" dirty="0" smtClean="0">
              <a:solidFill>
                <a:schemeClr val="tx1"/>
              </a:solidFill>
              <a:latin typeface="楷体_GB2312" pitchFamily="49" charset="-122"/>
              <a:ea typeface="楷体_GB2312"/>
            </a:endParaRPr>
          </a:p>
          <a:p>
            <a:pPr marL="715963" lvl="1" indent="-258763">
              <a:spcAft>
                <a:spcPts val="600"/>
              </a:spcAft>
              <a:buFont typeface="Arial" pitchFamily="34" charset="0"/>
              <a:buChar char="•"/>
            </a:pPr>
            <a:r>
              <a:rPr lang="zh-CN" altLang="en-US" sz="2400" b="1" dirty="0" smtClean="0">
                <a:solidFill>
                  <a:schemeClr val="tx1"/>
                </a:solidFill>
                <a:latin typeface="楷体_GB2312" pitchFamily="49" charset="-122"/>
                <a:ea typeface="楷体_GB2312"/>
              </a:rPr>
              <a:t>食品生产经营者应当依照法律法规和食品安全标准从事生产经营活动，保证食品安全，诚信自律，对社会和公众负责，接受社会监督，承担责任。</a:t>
            </a:r>
          </a:p>
          <a:p>
            <a:pPr marL="271463" indent="-271463">
              <a:spcAft>
                <a:spcPts val="600"/>
              </a:spcAft>
              <a:buFont typeface="Arial" pitchFamily="34" charset="0"/>
              <a:buChar char="•"/>
            </a:pPr>
            <a:r>
              <a:rPr lang="zh-CN" altLang="en-US" sz="2800" b="1" dirty="0">
                <a:solidFill>
                  <a:schemeClr val="tx1"/>
                </a:solidFill>
                <a:latin typeface="楷体_GB2312" pitchFamily="49" charset="-122"/>
                <a:ea typeface="楷体_GB2312"/>
              </a:rPr>
              <a:t>有利于加强食品安全源头控制</a:t>
            </a:r>
          </a:p>
          <a:p>
            <a:pPr marL="715963" lvl="1" indent="-258763">
              <a:spcAft>
                <a:spcPts val="600"/>
              </a:spcAft>
              <a:buFont typeface="Arial" pitchFamily="34" charset="0"/>
              <a:buChar char="•"/>
            </a:pPr>
            <a:r>
              <a:rPr lang="zh-CN" altLang="en-US" sz="2400" b="1" dirty="0" smtClean="0">
                <a:solidFill>
                  <a:schemeClr val="tx1"/>
                </a:solidFill>
                <a:latin typeface="楷体_GB2312" pitchFamily="49" charset="-122"/>
                <a:ea typeface="楷体_GB2312"/>
              </a:rPr>
              <a:t>加强</a:t>
            </a:r>
            <a:r>
              <a:rPr lang="zh-CN" altLang="en-US" sz="2400" b="1" dirty="0">
                <a:solidFill>
                  <a:schemeClr val="tx1"/>
                </a:solidFill>
                <a:latin typeface="楷体_GB2312" pitchFamily="49" charset="-122"/>
                <a:ea typeface="楷体_GB2312"/>
              </a:rPr>
              <a:t>对源头控制，</a:t>
            </a:r>
            <a:r>
              <a:rPr lang="zh-CN" altLang="en-US" sz="2400" b="1" dirty="0" smtClean="0">
                <a:solidFill>
                  <a:schemeClr val="tx1"/>
                </a:solidFill>
                <a:latin typeface="楷体_GB2312" pitchFamily="49" charset="-122"/>
                <a:ea typeface="楷体_GB2312"/>
              </a:rPr>
              <a:t>降低食品安全风险；</a:t>
            </a:r>
            <a:endParaRPr lang="en-US" altLang="zh-CN" sz="2400" b="1" dirty="0" smtClean="0">
              <a:solidFill>
                <a:schemeClr val="tx1"/>
              </a:solidFill>
              <a:latin typeface="楷体_GB2312" pitchFamily="49" charset="-122"/>
              <a:ea typeface="楷体_GB2312"/>
            </a:endParaRPr>
          </a:p>
          <a:p>
            <a:pPr marL="715963" lvl="1" indent="-258763">
              <a:spcAft>
                <a:spcPts val="600"/>
              </a:spcAft>
              <a:buFont typeface="Arial" pitchFamily="34" charset="0"/>
              <a:buChar char="•"/>
            </a:pPr>
            <a:r>
              <a:rPr lang="zh-CN" altLang="en-US" sz="2400" b="1" dirty="0" smtClean="0">
                <a:solidFill>
                  <a:schemeClr val="tx1"/>
                </a:solidFill>
                <a:latin typeface="楷体_GB2312" pitchFamily="49" charset="-122"/>
                <a:ea typeface="楷体_GB2312"/>
              </a:rPr>
              <a:t>从消费终端倒逼源头控制。</a:t>
            </a:r>
            <a:endParaRPr lang="en-US" altLang="zh-CN" sz="2400" b="1" dirty="0">
              <a:solidFill>
                <a:schemeClr val="tx1"/>
              </a:solidFill>
              <a:latin typeface="楷体_GB2312" pitchFamily="49" charset="-122"/>
              <a:ea typeface="楷体_GB231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B0E53517-9E76-41AF-8F71-3433542191F7}"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4</a:t>
            </a:fld>
            <a:endParaRPr lang="zh-CN" altLang="en-US"/>
          </a:p>
        </p:txBody>
      </p:sp>
    </p:spTree>
    <p:extLst>
      <p:ext uri="{BB962C8B-B14F-4D97-AF65-F5344CB8AC3E}">
        <p14:creationId xmlns:p14="http://schemas.microsoft.com/office/powerpoint/2010/main" xmlns="" val="3930983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4288353" cy="707886"/>
          </a:xfrm>
          <a:prstGeom prst="rect">
            <a:avLst/>
          </a:prstGeom>
          <a:noFill/>
        </p:spPr>
        <p:txBody>
          <a:bodyPr wrap="none" rtlCol="0">
            <a:spAutoFit/>
          </a:bodyPr>
          <a:lstStyle/>
          <a:p>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食品安全法的要求</a:t>
            </a: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有利于</a:t>
            </a:r>
            <a:r>
              <a:rPr lang="zh-CN" altLang="en-US" sz="2800" b="1" dirty="0">
                <a:solidFill>
                  <a:schemeClr val="tx1"/>
                </a:solidFill>
                <a:latin typeface="楷体_GB2312" pitchFamily="49" charset="-122"/>
                <a:ea typeface="楷体_GB2312" pitchFamily="49" charset="-122"/>
              </a:rPr>
              <a:t>快速有效处置食品事故</a:t>
            </a:r>
          </a:p>
          <a:p>
            <a:pPr marL="800100" lvl="1" indent="-342900">
              <a:lnSpc>
                <a:spcPct val="100000"/>
              </a:lnSpc>
              <a:spcAft>
                <a:spcPts val="600"/>
              </a:spcAft>
              <a:buFont typeface="Arial" pitchFamily="34" charset="0"/>
              <a:buChar char="•"/>
            </a:pPr>
            <a:r>
              <a:rPr lang="zh-CN" altLang="en-US" sz="2400" b="1" dirty="0">
                <a:solidFill>
                  <a:schemeClr val="tx1"/>
                </a:solidFill>
                <a:latin typeface="楷体_GB2312" pitchFamily="49" charset="-122"/>
                <a:ea typeface="楷体_GB2312" pitchFamily="49" charset="-122"/>
              </a:rPr>
              <a:t>一旦发生食品安全事故能在第一时间确定问题食品的来源和食品流向，及时有效启动下架召回，控制食品安全风险。</a:t>
            </a:r>
          </a:p>
          <a:p>
            <a:pPr marL="271463" indent="-271463">
              <a:lnSpc>
                <a:spcPct val="100000"/>
              </a:lnSpc>
              <a:spcAft>
                <a:spcPts val="600"/>
              </a:spcAft>
              <a:buFont typeface="Arial" pitchFamily="34" charset="0"/>
              <a:buChar char="•"/>
            </a:pPr>
            <a:r>
              <a:rPr lang="zh-CN" altLang="en-US" sz="2800" b="1" dirty="0" smtClean="0">
                <a:solidFill>
                  <a:schemeClr val="tx1"/>
                </a:solidFill>
                <a:latin typeface="楷体_GB2312" pitchFamily="49" charset="-122"/>
                <a:ea typeface="楷体_GB2312" pitchFamily="49" charset="-122"/>
              </a:rPr>
              <a:t>有利于</a:t>
            </a:r>
            <a:r>
              <a:rPr lang="zh-CN" altLang="en-US" sz="2800" b="1" dirty="0">
                <a:solidFill>
                  <a:schemeClr val="tx1"/>
                </a:solidFill>
                <a:latin typeface="楷体_GB2312" pitchFamily="49" charset="-122"/>
                <a:ea typeface="楷体_GB2312" pitchFamily="49" charset="-122"/>
              </a:rPr>
              <a:t>保障消费者知情权</a:t>
            </a:r>
          </a:p>
          <a:p>
            <a:pPr marL="800100" lvl="1" indent="-342900">
              <a:lnSpc>
                <a:spcPct val="100000"/>
              </a:lnSpc>
              <a:spcAft>
                <a:spcPts val="600"/>
              </a:spcAft>
              <a:buFont typeface="Arial" pitchFamily="34" charset="0"/>
              <a:buChar char="•"/>
            </a:pPr>
            <a:r>
              <a:rPr lang="zh-CN" altLang="en-US" sz="2400" b="1" dirty="0">
                <a:solidFill>
                  <a:schemeClr val="tx1"/>
                </a:solidFill>
                <a:latin typeface="楷体_GB2312" pitchFamily="49" charset="-122"/>
                <a:ea typeface="楷体_GB2312" pitchFamily="49" charset="-122"/>
              </a:rPr>
              <a:t>明白消费是消费者知情权的基本要求，食品安全追溯能满足消费者明晰所食用食品来源等基本信息的知情需求。</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46FA3354-E426-40DA-B5BE-10BB103DF45F}"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5</a:t>
            </a:fld>
            <a:endParaRPr lang="zh-CN" altLang="en-US"/>
          </a:p>
        </p:txBody>
      </p:sp>
    </p:spTree>
    <p:extLst>
      <p:ext uri="{BB962C8B-B14F-4D97-AF65-F5344CB8AC3E}">
        <p14:creationId xmlns:p14="http://schemas.microsoft.com/office/powerpoint/2010/main" xmlns="" val="39309838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683568" y="429259"/>
            <a:ext cx="7879080" cy="707886"/>
          </a:xfrm>
          <a:prstGeom prst="rect">
            <a:avLst/>
          </a:prstGeom>
          <a:noFill/>
        </p:spPr>
        <p:txBody>
          <a:bodyPr wrap="none" rtlCol="0">
            <a:spAutoFit/>
          </a:bodyPr>
          <a:lstStyle/>
          <a:p>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上海市食品安全信息追溯管理办法</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5324327"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10000"/>
              </a:lnSpc>
            </a:pPr>
            <a:r>
              <a:rPr lang="zh-CN" altLang="en-US" sz="3200" b="1" dirty="0" smtClean="0">
                <a:solidFill>
                  <a:schemeClr val="tx1"/>
                </a:solidFill>
                <a:latin typeface="楷体_GB2312" pitchFamily="49" charset="-122"/>
                <a:ea typeface="楷体_GB2312" pitchFamily="49" charset="-122"/>
              </a:rPr>
              <a:t>上海市人民政府令</a:t>
            </a:r>
            <a:endParaRPr lang="en-US" altLang="zh-CN" sz="3200" b="1" dirty="0" smtClean="0">
              <a:solidFill>
                <a:schemeClr val="tx1"/>
              </a:solidFill>
              <a:latin typeface="楷体_GB2312" pitchFamily="49" charset="-122"/>
              <a:ea typeface="楷体_GB2312" pitchFamily="49" charset="-122"/>
            </a:endParaRPr>
          </a:p>
          <a:p>
            <a:pPr algn="ctr">
              <a:lnSpc>
                <a:spcPct val="110000"/>
              </a:lnSpc>
            </a:pPr>
            <a:r>
              <a:rPr lang="zh-CN" altLang="en-US" sz="2800" b="1" dirty="0" smtClean="0">
                <a:solidFill>
                  <a:schemeClr val="tx1"/>
                </a:solidFill>
                <a:latin typeface="楷体_GB2312" pitchFamily="49" charset="-122"/>
                <a:ea typeface="楷体_GB2312" pitchFamily="49" charset="-122"/>
              </a:rPr>
              <a:t>第</a:t>
            </a:r>
            <a:r>
              <a:rPr lang="en-US" altLang="zh-CN" sz="2800" b="1" dirty="0" smtClean="0">
                <a:solidFill>
                  <a:schemeClr val="tx1"/>
                </a:solidFill>
                <a:latin typeface="楷体_GB2312" pitchFamily="49" charset="-122"/>
                <a:ea typeface="楷体_GB2312" pitchFamily="49" charset="-122"/>
              </a:rPr>
              <a:t>33</a:t>
            </a:r>
            <a:r>
              <a:rPr lang="zh-CN" altLang="en-US" sz="2800" b="1" dirty="0" smtClean="0">
                <a:solidFill>
                  <a:schemeClr val="tx1"/>
                </a:solidFill>
                <a:latin typeface="楷体_GB2312" pitchFamily="49" charset="-122"/>
                <a:ea typeface="楷体_GB2312" pitchFamily="49" charset="-122"/>
              </a:rPr>
              <a:t>号</a:t>
            </a:r>
            <a:endParaRPr lang="en-US" altLang="zh-CN" sz="2800" b="1" dirty="0" smtClean="0">
              <a:solidFill>
                <a:schemeClr val="tx1"/>
              </a:solidFill>
              <a:latin typeface="楷体_GB2312" pitchFamily="49" charset="-122"/>
              <a:ea typeface="楷体_GB2312" pitchFamily="49" charset="-122"/>
            </a:endParaRPr>
          </a:p>
          <a:p>
            <a:pPr algn="ctr">
              <a:lnSpc>
                <a:spcPct val="110000"/>
              </a:lnSpc>
            </a:pPr>
            <a:endParaRPr lang="en-US" altLang="zh-CN" sz="2800" b="1" dirty="0">
              <a:solidFill>
                <a:schemeClr val="tx1"/>
              </a:solidFill>
              <a:latin typeface="楷体_GB2312" pitchFamily="49" charset="-122"/>
              <a:ea typeface="楷体_GB2312" pitchFamily="49" charset="-122"/>
            </a:endParaRPr>
          </a:p>
          <a:p>
            <a:pPr algn="ctr">
              <a:lnSpc>
                <a:spcPct val="110000"/>
              </a:lnSpc>
            </a:pPr>
            <a:endParaRPr lang="en-US" altLang="zh-CN" sz="2800" b="1" dirty="0" smtClean="0">
              <a:solidFill>
                <a:schemeClr val="tx1"/>
              </a:solidFill>
              <a:latin typeface="楷体_GB2312" pitchFamily="49" charset="-122"/>
              <a:ea typeface="楷体_GB2312" pitchFamily="49" charset="-122"/>
            </a:endParaRPr>
          </a:p>
          <a:p>
            <a:pPr lvl="1" algn="ctr">
              <a:lnSpc>
                <a:spcPct val="110000"/>
              </a:lnSpc>
            </a:pPr>
            <a:r>
              <a:rPr lang="zh-CN" altLang="en-US" sz="2800" b="1" dirty="0" smtClean="0">
                <a:solidFill>
                  <a:schemeClr val="tx1"/>
                </a:solidFill>
                <a:latin typeface="楷体_GB2312" pitchFamily="49" charset="-122"/>
                <a:ea typeface="楷体_GB2312" pitchFamily="49" charset="-122"/>
              </a:rPr>
              <a:t>自</a:t>
            </a:r>
            <a:r>
              <a:rPr lang="en-US" altLang="zh-CN" sz="2800" b="1" dirty="0" smtClean="0">
                <a:solidFill>
                  <a:schemeClr val="tx1"/>
                </a:solidFill>
                <a:latin typeface="楷体_GB2312" pitchFamily="49" charset="-122"/>
                <a:ea typeface="楷体_GB2312" pitchFamily="49" charset="-122"/>
              </a:rPr>
              <a:t>2015</a:t>
            </a:r>
            <a:r>
              <a:rPr lang="zh-CN" altLang="en-US" sz="2800" b="1" dirty="0" smtClean="0">
                <a:solidFill>
                  <a:schemeClr val="tx1"/>
                </a:solidFill>
                <a:latin typeface="楷体_GB2312" pitchFamily="49" charset="-122"/>
                <a:ea typeface="楷体_GB2312" pitchFamily="49" charset="-122"/>
              </a:rPr>
              <a:t>年</a:t>
            </a:r>
            <a:r>
              <a:rPr lang="en-US" altLang="zh-CN" sz="2800" b="1" dirty="0" smtClean="0">
                <a:solidFill>
                  <a:schemeClr val="tx1"/>
                </a:solidFill>
                <a:latin typeface="楷体_GB2312" pitchFamily="49" charset="-122"/>
                <a:ea typeface="楷体_GB2312" pitchFamily="49" charset="-122"/>
              </a:rPr>
              <a:t>10</a:t>
            </a:r>
            <a:r>
              <a:rPr lang="zh-CN" altLang="en-US" sz="2800" b="1" dirty="0" smtClean="0">
                <a:solidFill>
                  <a:schemeClr val="tx1"/>
                </a:solidFill>
                <a:latin typeface="楷体_GB2312" pitchFamily="49" charset="-122"/>
                <a:ea typeface="楷体_GB2312" pitchFamily="49" charset="-122"/>
              </a:rPr>
              <a:t>月</a:t>
            </a:r>
            <a:r>
              <a:rPr lang="en-US" altLang="zh-CN" sz="2800" b="1" dirty="0" smtClean="0">
                <a:solidFill>
                  <a:schemeClr val="tx1"/>
                </a:solidFill>
                <a:latin typeface="楷体_GB2312" pitchFamily="49" charset="-122"/>
                <a:ea typeface="楷体_GB2312" pitchFamily="49" charset="-122"/>
              </a:rPr>
              <a:t>1</a:t>
            </a:r>
            <a:r>
              <a:rPr lang="zh-CN" altLang="en-US" sz="2800" b="1" dirty="0" smtClean="0">
                <a:solidFill>
                  <a:schemeClr val="tx1"/>
                </a:solidFill>
                <a:latin typeface="楷体_GB2312" pitchFamily="49" charset="-122"/>
                <a:ea typeface="楷体_GB2312" pitchFamily="49" charset="-122"/>
              </a:rPr>
              <a:t>日起施行</a:t>
            </a:r>
            <a:endParaRPr lang="en-US" altLang="zh-CN" sz="2800" b="1" dirty="0" smtClean="0">
              <a:solidFill>
                <a:schemeClr val="tx1"/>
              </a:solidFill>
              <a:latin typeface="楷体_GB2312" pitchFamily="49" charset="-122"/>
              <a:ea typeface="楷体_GB2312" pitchFamily="49" charset="-122"/>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100424" y="1201316"/>
            <a:ext cx="2584958" cy="3744416"/>
          </a:xfrm>
          <a:prstGeom prst="rect">
            <a:avLst/>
          </a:prstGeom>
          <a:solidFill>
            <a:schemeClr val="tx2">
              <a:lumMod val="40000"/>
              <a:lumOff val="60000"/>
            </a:schemeClr>
          </a:solidFill>
          <a:ln>
            <a:noFill/>
          </a:ln>
          <a:effectLst/>
        </p:spPr>
      </p:pic>
      <p:pic>
        <p:nvPicPr>
          <p:cNvPr id="11" name="图片 10"/>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CC8AD5E0-8AC8-4043-8684-C74448C3C302}"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6</a:t>
            </a:fld>
            <a:endParaRPr lang="zh-CN" altLang="en-US"/>
          </a:p>
        </p:txBody>
      </p:sp>
    </p:spTree>
    <p:extLst>
      <p:ext uri="{BB962C8B-B14F-4D97-AF65-F5344CB8AC3E}">
        <p14:creationId xmlns:p14="http://schemas.microsoft.com/office/powerpoint/2010/main" xmlns="" val="3930983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5" name="矩形 14"/>
          <p:cNvSpPr/>
          <p:nvPr/>
        </p:nvSpPr>
        <p:spPr>
          <a:xfrm>
            <a:off x="1010112" y="974377"/>
            <a:ext cx="176400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914400" lvl="1" indent="-457200">
              <a:lnSpc>
                <a:spcPct val="100000"/>
              </a:lnSpc>
              <a:spcAft>
                <a:spcPts val="600"/>
              </a:spcAft>
              <a:buFont typeface="Arial" pitchFamily="34" charset="0"/>
              <a:buChar char="•"/>
            </a:pPr>
            <a:r>
              <a:rPr lang="zh-CN" altLang="en-US" sz="3200" b="1" dirty="0" smtClean="0">
                <a:solidFill>
                  <a:schemeClr val="tx1"/>
                </a:solidFill>
                <a:latin typeface="楷体_GB2312" pitchFamily="49" charset="-122"/>
                <a:ea typeface="楷体_GB2312" pitchFamily="49" charset="-122"/>
              </a:rPr>
              <a:t>粮食及</a:t>
            </a:r>
            <a:r>
              <a:rPr lang="zh-CN" altLang="zh-CN" sz="3200" b="1" dirty="0">
                <a:solidFill>
                  <a:schemeClr val="tx1"/>
                </a:solidFill>
                <a:latin typeface="楷体_GB2312" pitchFamily="49" charset="-122"/>
                <a:ea typeface="楷体_GB2312" pitchFamily="49" charset="-122"/>
              </a:rPr>
              <a:t>其</a:t>
            </a:r>
            <a:r>
              <a:rPr lang="zh-CN" altLang="en-US" sz="3200" b="1" dirty="0" smtClean="0">
                <a:solidFill>
                  <a:schemeClr val="tx1"/>
                </a:solidFill>
                <a:latin typeface="楷体_GB2312" pitchFamily="49" charset="-122"/>
                <a:ea typeface="楷体_GB2312" pitchFamily="49" charset="-122"/>
              </a:rPr>
              <a:t>制品</a:t>
            </a:r>
            <a:endParaRPr lang="en-US" altLang="zh-CN" sz="3200" b="1" dirty="0" smtClean="0">
              <a:solidFill>
                <a:schemeClr val="tx1"/>
              </a:solidFill>
              <a:latin typeface="楷体_GB2312" pitchFamily="49" charset="-122"/>
              <a:ea typeface="楷体_GB2312" pitchFamily="49" charset="-122"/>
            </a:endParaRPr>
          </a:p>
          <a:p>
            <a:pPr marL="914400" lvl="1" indent="-457200">
              <a:lnSpc>
                <a:spcPct val="100000"/>
              </a:lnSpc>
              <a:spcAft>
                <a:spcPts val="600"/>
              </a:spcAft>
              <a:buFont typeface="Arial" pitchFamily="34" charset="0"/>
              <a:buChar char="•"/>
            </a:pPr>
            <a:r>
              <a:rPr lang="zh-CN" altLang="en-US" sz="3200" b="1" dirty="0" smtClean="0">
                <a:solidFill>
                  <a:schemeClr val="tx1"/>
                </a:solidFill>
                <a:latin typeface="楷体_GB2312" pitchFamily="49" charset="-122"/>
                <a:ea typeface="楷体_GB2312" pitchFamily="49" charset="-122"/>
              </a:rPr>
              <a:t>畜产品及</a:t>
            </a:r>
            <a:r>
              <a:rPr lang="zh-CN" altLang="zh-CN" sz="3200" b="1" dirty="0">
                <a:solidFill>
                  <a:schemeClr val="tx1"/>
                </a:solidFill>
                <a:latin typeface="楷体_GB2312" pitchFamily="49" charset="-122"/>
                <a:ea typeface="楷体_GB2312" pitchFamily="49" charset="-122"/>
              </a:rPr>
              <a:t>其</a:t>
            </a:r>
            <a:r>
              <a:rPr lang="zh-CN" altLang="en-US" sz="3200" b="1" dirty="0" smtClean="0">
                <a:solidFill>
                  <a:schemeClr val="tx1"/>
                </a:solidFill>
                <a:latin typeface="楷体_GB2312" pitchFamily="49" charset="-122"/>
                <a:ea typeface="楷体_GB2312" pitchFamily="49" charset="-122"/>
              </a:rPr>
              <a:t>制品</a:t>
            </a:r>
            <a:endParaRPr lang="en-US" altLang="zh-CN" sz="3200" b="1" dirty="0" smtClean="0">
              <a:solidFill>
                <a:schemeClr val="tx1"/>
              </a:solidFill>
              <a:latin typeface="楷体_GB2312" pitchFamily="49" charset="-122"/>
              <a:ea typeface="楷体_GB2312" pitchFamily="49" charset="-122"/>
            </a:endParaRPr>
          </a:p>
          <a:p>
            <a:pPr marL="914400" lvl="1" indent="-457200">
              <a:lnSpc>
                <a:spcPct val="100000"/>
              </a:lnSpc>
              <a:spcAft>
                <a:spcPts val="600"/>
              </a:spcAft>
              <a:buFont typeface="Arial" pitchFamily="34" charset="0"/>
              <a:buChar char="•"/>
            </a:pPr>
            <a:r>
              <a:rPr lang="zh-CN" altLang="zh-CN" sz="3200" b="1" dirty="0" smtClean="0">
                <a:solidFill>
                  <a:schemeClr val="tx1"/>
                </a:solidFill>
                <a:latin typeface="楷体_GB2312" pitchFamily="49" charset="-122"/>
                <a:ea typeface="楷体_GB2312" pitchFamily="49" charset="-122"/>
              </a:rPr>
              <a:t>禽及其</a:t>
            </a:r>
            <a:r>
              <a:rPr lang="zh-CN" altLang="en-US" sz="3200" b="1" dirty="0" smtClean="0">
                <a:solidFill>
                  <a:schemeClr val="tx1"/>
                </a:solidFill>
                <a:latin typeface="楷体_GB2312" pitchFamily="49" charset="-122"/>
                <a:ea typeface="楷体_GB2312" pitchFamily="49" charset="-122"/>
              </a:rPr>
              <a:t>产品、</a:t>
            </a:r>
            <a:r>
              <a:rPr lang="zh-CN" altLang="zh-CN" sz="3200" b="1" dirty="0" smtClean="0">
                <a:solidFill>
                  <a:schemeClr val="tx1"/>
                </a:solidFill>
                <a:latin typeface="楷体_GB2312" pitchFamily="49" charset="-122"/>
                <a:ea typeface="楷体_GB2312" pitchFamily="49" charset="-122"/>
              </a:rPr>
              <a:t>制品</a:t>
            </a:r>
            <a:endParaRPr lang="en-US" altLang="zh-CN" sz="3200" b="1" dirty="0" smtClean="0">
              <a:solidFill>
                <a:schemeClr val="tx1"/>
              </a:solidFill>
              <a:latin typeface="楷体_GB2312" pitchFamily="49" charset="-122"/>
              <a:ea typeface="楷体_GB2312" pitchFamily="49" charset="-122"/>
            </a:endParaRPr>
          </a:p>
          <a:p>
            <a:pPr marL="914400" lvl="1" indent="-457200">
              <a:lnSpc>
                <a:spcPct val="100000"/>
              </a:lnSpc>
              <a:spcAft>
                <a:spcPts val="600"/>
              </a:spcAft>
              <a:buFont typeface="Arial" pitchFamily="34" charset="0"/>
              <a:buChar char="•"/>
            </a:pPr>
            <a:r>
              <a:rPr lang="zh-CN" altLang="en-US" sz="3200" b="1" dirty="0" smtClean="0">
                <a:solidFill>
                  <a:schemeClr val="tx1"/>
                </a:solidFill>
                <a:latin typeface="楷体_GB2312" pitchFamily="49" charset="-122"/>
                <a:ea typeface="楷体_GB2312" pitchFamily="49" charset="-122"/>
              </a:rPr>
              <a:t>蔬菜</a:t>
            </a:r>
            <a:endParaRPr lang="en-US" altLang="zh-CN" sz="3200" b="1" dirty="0" smtClean="0">
              <a:solidFill>
                <a:schemeClr val="tx1"/>
              </a:solidFill>
              <a:latin typeface="楷体_GB2312" pitchFamily="49" charset="-122"/>
              <a:ea typeface="楷体_GB2312" pitchFamily="49" charset="-122"/>
            </a:endParaRPr>
          </a:p>
          <a:p>
            <a:pPr marL="914400" lvl="1" indent="-457200">
              <a:lnSpc>
                <a:spcPct val="100000"/>
              </a:lnSpc>
              <a:spcAft>
                <a:spcPts val="600"/>
              </a:spcAft>
              <a:buFont typeface="Arial" pitchFamily="34" charset="0"/>
              <a:buChar char="•"/>
            </a:pPr>
            <a:r>
              <a:rPr lang="zh-CN" altLang="en-US" sz="3200" b="1" dirty="0" smtClean="0">
                <a:solidFill>
                  <a:schemeClr val="tx1"/>
                </a:solidFill>
                <a:latin typeface="楷体_GB2312" pitchFamily="49" charset="-122"/>
                <a:ea typeface="楷体_GB2312" pitchFamily="49" charset="-122"/>
              </a:rPr>
              <a:t>水果</a:t>
            </a:r>
            <a:endParaRPr lang="en-US" altLang="zh-CN" sz="3200" b="1" dirty="0" smtClean="0">
              <a:solidFill>
                <a:schemeClr val="tx1"/>
              </a:solidFill>
              <a:latin typeface="楷体_GB2312" pitchFamily="49" charset="-122"/>
              <a:ea typeface="楷体_GB2312" pitchFamily="49" charset="-122"/>
            </a:endParaRPr>
          </a:p>
        </p:txBody>
      </p:sp>
      <p:sp>
        <p:nvSpPr>
          <p:cNvPr id="2" name="标题 1"/>
          <p:cNvSpPr>
            <a:spLocks noGrp="1"/>
          </p:cNvSpPr>
          <p:nvPr>
            <p:ph type="title"/>
          </p:nvPr>
        </p:nvSpPr>
        <p:spPr>
          <a:xfrm>
            <a:off x="506919" y="249634"/>
            <a:ext cx="8229600" cy="952500"/>
          </a:xfrm>
        </p:spPr>
        <p:txBody>
          <a:bodyPr>
            <a:normAutofit/>
          </a:bodyPr>
          <a:lstStyle/>
          <a:p>
            <a:pPr algn="l"/>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实施食品安全追溯的食品</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类别</a:t>
            </a:r>
            <a:endParaRPr lang="zh-CN" altLang="en-US" sz="4800" dirty="0"/>
          </a:p>
        </p:txBody>
      </p:sp>
      <p:sp>
        <p:nvSpPr>
          <p:cNvPr id="11" name="内容占位符 10"/>
          <p:cNvSpPr>
            <a:spLocks noGrp="1"/>
          </p:cNvSpPr>
          <p:nvPr>
            <p:ph sz="quarter" idx="4"/>
          </p:nvPr>
        </p:nvSpPr>
        <p:spPr>
          <a:xfrm>
            <a:off x="4638946" y="1561356"/>
            <a:ext cx="4041775" cy="3292740"/>
          </a:xfrm>
        </p:spPr>
        <p:txBody>
          <a:bodyPr>
            <a:normAutofit fontScale="92500" lnSpcReduction="10000"/>
          </a:bodyPr>
          <a:lstStyle/>
          <a:p>
            <a:pPr marL="914400" lvl="1" indent="-457200">
              <a:lnSpc>
                <a:spcPct val="110000"/>
              </a:lnSpc>
              <a:spcBef>
                <a:spcPts val="0"/>
              </a:spcBef>
              <a:spcAft>
                <a:spcPts val="600"/>
              </a:spcAft>
              <a:buFont typeface="Arial" pitchFamily="34" charset="0"/>
              <a:buChar char="•"/>
            </a:pPr>
            <a:r>
              <a:rPr lang="zh-CN" altLang="en-US" sz="3200" b="1" dirty="0">
                <a:latin typeface="楷体_GB2312" pitchFamily="49" charset="-122"/>
                <a:ea typeface="楷体_GB2312" pitchFamily="49" charset="-122"/>
              </a:rPr>
              <a:t>水产品</a:t>
            </a:r>
            <a:endParaRPr lang="en-US" altLang="zh-CN" sz="3200" b="1" dirty="0">
              <a:latin typeface="楷体_GB2312" pitchFamily="49" charset="-122"/>
              <a:ea typeface="楷体_GB2312" pitchFamily="49" charset="-122"/>
            </a:endParaRPr>
          </a:p>
          <a:p>
            <a:pPr marL="914400" lvl="1" indent="-457200">
              <a:lnSpc>
                <a:spcPct val="110000"/>
              </a:lnSpc>
              <a:spcBef>
                <a:spcPts val="0"/>
              </a:spcBef>
              <a:spcAft>
                <a:spcPts val="600"/>
              </a:spcAft>
              <a:buFont typeface="Arial" pitchFamily="34" charset="0"/>
              <a:buChar char="•"/>
            </a:pPr>
            <a:r>
              <a:rPr lang="zh-CN" altLang="en-US" sz="3200" b="1" dirty="0">
                <a:latin typeface="楷体_GB2312" pitchFamily="49" charset="-122"/>
                <a:ea typeface="楷体_GB2312" pitchFamily="49" charset="-122"/>
              </a:rPr>
              <a:t>豆制品</a:t>
            </a:r>
            <a:endParaRPr lang="en-US" altLang="zh-CN" sz="3200" b="1" dirty="0">
              <a:latin typeface="楷体_GB2312" pitchFamily="49" charset="-122"/>
              <a:ea typeface="楷体_GB2312" pitchFamily="49" charset="-122"/>
            </a:endParaRPr>
          </a:p>
          <a:p>
            <a:pPr marL="914400" lvl="1" indent="-457200">
              <a:lnSpc>
                <a:spcPct val="110000"/>
              </a:lnSpc>
              <a:spcBef>
                <a:spcPts val="0"/>
              </a:spcBef>
              <a:spcAft>
                <a:spcPts val="600"/>
              </a:spcAft>
              <a:buFont typeface="Arial" pitchFamily="34" charset="0"/>
              <a:buChar char="•"/>
            </a:pPr>
            <a:r>
              <a:rPr lang="zh-CN" altLang="en-US" sz="3200" b="1" dirty="0">
                <a:latin typeface="楷体_GB2312" pitchFamily="49" charset="-122"/>
                <a:ea typeface="楷体_GB2312" pitchFamily="49" charset="-122"/>
              </a:rPr>
              <a:t>乳品</a:t>
            </a:r>
            <a:endParaRPr lang="en-US" altLang="zh-CN" sz="3200" b="1" dirty="0">
              <a:latin typeface="楷体_GB2312" pitchFamily="49" charset="-122"/>
              <a:ea typeface="楷体_GB2312" pitchFamily="49" charset="-122"/>
            </a:endParaRPr>
          </a:p>
          <a:p>
            <a:pPr marL="914400" lvl="1" indent="-457200">
              <a:lnSpc>
                <a:spcPct val="110000"/>
              </a:lnSpc>
              <a:spcBef>
                <a:spcPts val="0"/>
              </a:spcBef>
              <a:spcAft>
                <a:spcPts val="600"/>
              </a:spcAft>
              <a:buFont typeface="Arial" pitchFamily="34" charset="0"/>
              <a:buChar char="•"/>
            </a:pPr>
            <a:r>
              <a:rPr lang="zh-CN" altLang="en-US" sz="3200" b="1" dirty="0">
                <a:latin typeface="楷体_GB2312" pitchFamily="49" charset="-122"/>
                <a:ea typeface="楷体_GB2312" pitchFamily="49" charset="-122"/>
              </a:rPr>
              <a:t>食用油</a:t>
            </a:r>
            <a:endParaRPr lang="en-US" altLang="zh-CN" sz="3200" b="1" dirty="0">
              <a:latin typeface="楷体_GB2312" pitchFamily="49" charset="-122"/>
              <a:ea typeface="楷体_GB2312" pitchFamily="49" charset="-122"/>
            </a:endParaRPr>
          </a:p>
          <a:p>
            <a:pPr marL="914400" lvl="1" indent="-457200">
              <a:lnSpc>
                <a:spcPct val="110000"/>
              </a:lnSpc>
              <a:spcBef>
                <a:spcPts val="0"/>
              </a:spcBef>
              <a:spcAft>
                <a:spcPts val="600"/>
              </a:spcAft>
              <a:buFont typeface="Arial" pitchFamily="34" charset="0"/>
              <a:buChar char="•"/>
            </a:pPr>
            <a:r>
              <a:rPr lang="zh-CN" altLang="en-US" sz="3200" b="1" dirty="0">
                <a:latin typeface="楷体_GB2312" pitchFamily="49" charset="-122"/>
                <a:ea typeface="楷体_GB2312" pitchFamily="49" charset="-122"/>
              </a:rPr>
              <a:t>市政府批准的其它类别</a:t>
            </a:r>
          </a:p>
          <a:p>
            <a:endParaRPr lang="zh-CN" altLang="en-US" dirty="0"/>
          </a:p>
        </p:txBody>
      </p:sp>
      <p:pic>
        <p:nvPicPr>
          <p:cNvPr id="12" name="图片 11"/>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8" name="日期占位符 7"/>
          <p:cNvSpPr>
            <a:spLocks noGrp="1"/>
          </p:cNvSpPr>
          <p:nvPr>
            <p:ph type="dt" sz="half" idx="10"/>
          </p:nvPr>
        </p:nvSpPr>
        <p:spPr/>
        <p:txBody>
          <a:bodyPr/>
          <a:lstStyle/>
          <a:p>
            <a:fld id="{5B42D4BB-3C4C-4E67-BE62-8106675B1F54}" type="datetime1">
              <a:rPr lang="zh-CN" altLang="en-US" smtClean="0"/>
              <a:pPr/>
              <a:t>2015/12/21</a:t>
            </a:fld>
            <a:endParaRPr lang="zh-CN" altLang="en-US"/>
          </a:p>
        </p:txBody>
      </p:sp>
      <p:sp>
        <p:nvSpPr>
          <p:cNvPr id="9" name="灯片编号占位符 8"/>
          <p:cNvSpPr>
            <a:spLocks noGrp="1"/>
          </p:cNvSpPr>
          <p:nvPr>
            <p:ph type="sldNum" sz="quarter" idx="12"/>
          </p:nvPr>
        </p:nvSpPr>
        <p:spPr/>
        <p:txBody>
          <a:bodyPr/>
          <a:lstStyle/>
          <a:p>
            <a:fld id="{101218CE-149D-49E3-8033-D5CD97556C98}" type="slidenum">
              <a:rPr lang="zh-CN" altLang="en-US" smtClean="0"/>
              <a:pPr/>
              <a:t>7</a:t>
            </a:fld>
            <a:endParaRPr lang="zh-CN" altLang="en-US"/>
          </a:p>
        </p:txBody>
      </p:sp>
    </p:spTree>
    <p:extLst>
      <p:ext uri="{BB962C8B-B14F-4D97-AF65-F5344CB8AC3E}">
        <p14:creationId xmlns:p14="http://schemas.microsoft.com/office/powerpoint/2010/main" xmlns="" val="39309838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853158" cy="707886"/>
          </a:xfrm>
          <a:prstGeom prst="rect">
            <a:avLst/>
          </a:prstGeom>
          <a:noFill/>
        </p:spPr>
        <p:txBody>
          <a:bodyPr wrap="none" rtlCol="0">
            <a:spAutoFit/>
          </a:bodyPr>
          <a:lstStyle/>
          <a:p>
            <a:r>
              <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实施食品安全追溯的</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食品品种</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6700" indent="-266700">
              <a:spcAft>
                <a:spcPts val="600"/>
              </a:spcAft>
              <a:buFont typeface="Arial" pitchFamily="34" charset="0"/>
              <a:buChar char="•"/>
            </a:pPr>
            <a:r>
              <a:rPr lang="zh-CN" altLang="zh-CN" sz="2800" b="1" dirty="0" smtClean="0">
                <a:solidFill>
                  <a:schemeClr val="tx1"/>
                </a:solidFill>
                <a:ea typeface="楷体_GB2312" pitchFamily="49" charset="-122"/>
              </a:rPr>
              <a:t>市</a:t>
            </a:r>
            <a:r>
              <a:rPr lang="zh-CN" altLang="zh-CN" sz="2800" b="1" dirty="0">
                <a:solidFill>
                  <a:schemeClr val="tx1"/>
                </a:solidFill>
                <a:ea typeface="楷体_GB2312" pitchFamily="49" charset="-122"/>
              </a:rPr>
              <a:t>食品药品监管部门应当会同市农业、商务、卫生计生等部门确定前款规定的实施信息追溯管理的食品和食用农产品类别的具体</a:t>
            </a:r>
            <a:r>
              <a:rPr lang="zh-CN" altLang="zh-CN" sz="2800" b="1" dirty="0" smtClean="0">
                <a:solidFill>
                  <a:schemeClr val="tx1"/>
                </a:solidFill>
                <a:ea typeface="楷体_GB2312" pitchFamily="49" charset="-122"/>
              </a:rPr>
              <a:t>品种及其</a:t>
            </a:r>
            <a:r>
              <a:rPr lang="zh-CN" altLang="zh-CN" sz="2800" b="1" dirty="0">
                <a:solidFill>
                  <a:schemeClr val="tx1"/>
                </a:solidFill>
                <a:ea typeface="楷体_GB2312" pitchFamily="49" charset="-122"/>
              </a:rPr>
              <a:t>实施信息追溯管理的时间，报市食品安全委员会批准后，向社会公布。</a:t>
            </a: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570A70E1-A55B-4B46-BB1C-25D28E5C8D1E}"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8</a:t>
            </a:fld>
            <a:endParaRPr lang="zh-CN" altLang="en-US"/>
          </a:p>
        </p:txBody>
      </p:sp>
    </p:spTree>
    <p:extLst>
      <p:ext uri="{BB962C8B-B14F-4D97-AF65-F5344CB8AC3E}">
        <p14:creationId xmlns:p14="http://schemas.microsoft.com/office/powerpoint/2010/main" xmlns="" val="31209037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449772"/>
            <a:ext cx="9144000" cy="144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0" y="5287764"/>
            <a:ext cx="9144000" cy="10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0" y="5161756"/>
            <a:ext cx="9144000" cy="72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97065" y="7799630"/>
            <a:ext cx="7445701" cy="4657700"/>
          </a:xfrm>
          <a:prstGeom prst="rect">
            <a:avLst/>
          </a:prstGeom>
        </p:spPr>
      </p:pic>
      <p:sp>
        <p:nvSpPr>
          <p:cNvPr id="14" name="TextBox 13"/>
          <p:cNvSpPr txBox="1"/>
          <p:nvPr/>
        </p:nvSpPr>
        <p:spPr>
          <a:xfrm>
            <a:off x="963754" y="429259"/>
            <a:ext cx="6917278" cy="707886"/>
          </a:xfrm>
          <a:prstGeom prst="rect">
            <a:avLst/>
          </a:prstGeom>
          <a:noFill/>
        </p:spPr>
        <p:txBody>
          <a:bodyPr wrap="none" rtlCol="0">
            <a:spAutoFit/>
          </a:bodyPr>
          <a:lstStyle/>
          <a:p>
            <a:r>
              <a:rPr lang="en-US" altLang="zh-CN"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2015</a:t>
            </a:r>
            <a:r>
              <a:rPr lang="zh-CN" altLang="en-US"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版</a:t>
            </a:r>
            <a:r>
              <a:rPr lang="zh-CN" altLang="zh-CN" sz="4000" b="1" dirty="0" smtClean="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信息</a:t>
            </a:r>
            <a:r>
              <a:rPr lang="zh-CN" altLang="zh-CN"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rPr>
              <a:t>追溯管理品种目录</a:t>
            </a:r>
            <a:endParaRPr lang="zh-CN" altLang="en-US" sz="4000" b="1" dirty="0">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cs typeface="Arial" pitchFamily="34" charset="0"/>
            </a:endParaRPr>
          </a:p>
        </p:txBody>
      </p:sp>
      <p:pic>
        <p:nvPicPr>
          <p:cNvPr id="22"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107504" y="70010"/>
            <a:ext cx="2666608" cy="3592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圆角矩形 2"/>
          <p:cNvSpPr/>
          <p:nvPr/>
        </p:nvSpPr>
        <p:spPr>
          <a:xfrm>
            <a:off x="471809" y="1201316"/>
            <a:ext cx="8208912" cy="3744416"/>
          </a:xfrm>
          <a:prstGeom prst="roundRect">
            <a:avLst>
              <a:gd name="adj" fmla="val 3888"/>
            </a:avLst>
          </a:prstGeom>
          <a:solidFill>
            <a:schemeClr val="bg2"/>
          </a:solidFill>
          <a:effectLst>
            <a:innerShdw blurRad="63500" dist="50800" dir="13500000">
              <a:schemeClr val="accent5">
                <a:alpha val="5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600"/>
              </a:spcAft>
            </a:pPr>
            <a:endParaRPr lang="en-US" altLang="zh-CN" sz="2800" b="1" dirty="0" smtClean="0">
              <a:solidFill>
                <a:schemeClr val="tx1"/>
              </a:solidFill>
              <a:ea typeface="楷体_GB2312" pitchFamily="49" charset="-122"/>
            </a:endParaRPr>
          </a:p>
        </p:txBody>
      </p:sp>
      <p:pic>
        <p:nvPicPr>
          <p:cNvPr id="10" name="图片 9"/>
          <p:cNvPicPr>
            <a:picLocks noChangeAspect="1"/>
          </p:cNvPicPr>
          <p:nvPr/>
        </p:nvPicPr>
        <p:blipFill>
          <a:blip r:embed="rId4" cstate="print">
            <a:extLst>
              <a:ext uri="{BEBA8EAE-BF5A-486C-A8C5-ECC9F3942E4B}">
                <a14:imgProps xmlns:a14="http://schemas.microsoft.com/office/drawing/2010/main" xmlns="">
                  <a14:imgLayer r:embed="rId5">
                    <a14:imgEffect>
                      <a14:sharpenSoften amount="7000"/>
                    </a14:imgEffect>
                    <a14:imgEffect>
                      <a14:colorTemperature colorTemp="1500"/>
                    </a14:imgEffect>
                    <a14:imgEffect>
                      <a14:saturation sat="400000"/>
                    </a14:imgEffect>
                    <a14:imgEffect>
                      <a14:brightnessContrast bright="100000" contrast="100000"/>
                    </a14:imgEffect>
                  </a14:imgLayer>
                </a14:imgProps>
              </a:ext>
              <a:ext uri="{28A0092B-C50C-407E-A947-70E740481C1C}">
                <a14:useLocalDpi xmlns:a14="http://schemas.microsoft.com/office/drawing/2010/main" xmlns="" val="0"/>
              </a:ext>
            </a:extLst>
          </a:blip>
          <a:srcRect/>
          <a:stretch>
            <a:fillRect/>
          </a:stretch>
        </p:blipFill>
        <p:spPr bwMode="auto">
          <a:xfrm>
            <a:off x="35496" y="5036515"/>
            <a:ext cx="2666608" cy="359249"/>
          </a:xfrm>
          <a:prstGeom prst="rect">
            <a:avLst/>
          </a:prstGeom>
          <a:solidFill>
            <a:schemeClr val="accent2">
              <a:lumMod val="75000"/>
              <a:lumOff val="25000"/>
            </a:schemeClr>
          </a:solidFill>
          <a:ln>
            <a:noFill/>
          </a:ln>
          <a:extLst/>
        </p:spPr>
      </p:pic>
      <p:sp>
        <p:nvSpPr>
          <p:cNvPr id="2" name="日期占位符 1"/>
          <p:cNvSpPr>
            <a:spLocks noGrp="1"/>
          </p:cNvSpPr>
          <p:nvPr>
            <p:ph type="dt" sz="half" idx="10"/>
          </p:nvPr>
        </p:nvSpPr>
        <p:spPr/>
        <p:txBody>
          <a:bodyPr/>
          <a:lstStyle/>
          <a:p>
            <a:fld id="{570A70E1-A55B-4B46-BB1C-25D28E5C8D1E}" type="datetime1">
              <a:rPr lang="zh-CN" altLang="en-US" smtClean="0"/>
              <a:pPr/>
              <a:t>2015/12/21</a:t>
            </a:fld>
            <a:endParaRPr lang="zh-CN" altLang="en-US"/>
          </a:p>
        </p:txBody>
      </p:sp>
      <p:sp>
        <p:nvSpPr>
          <p:cNvPr id="8" name="灯片编号占位符 7"/>
          <p:cNvSpPr>
            <a:spLocks noGrp="1"/>
          </p:cNvSpPr>
          <p:nvPr>
            <p:ph type="sldNum" sz="quarter" idx="12"/>
          </p:nvPr>
        </p:nvSpPr>
        <p:spPr/>
        <p:txBody>
          <a:bodyPr/>
          <a:lstStyle/>
          <a:p>
            <a:fld id="{101218CE-149D-49E3-8033-D5CD97556C98}" type="slidenum">
              <a:rPr lang="zh-CN" altLang="en-US" smtClean="0"/>
              <a:pPr/>
              <a:t>9</a:t>
            </a:fld>
            <a:endParaRPr lang="zh-CN" altLang="en-US"/>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60498" y="1201317"/>
            <a:ext cx="8223003" cy="37444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084606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14">
      <a:dk1>
        <a:sysClr val="windowText" lastClr="000000"/>
      </a:dk1>
      <a:lt1>
        <a:sysClr val="window" lastClr="FFFFFF"/>
      </a:lt1>
      <a:dk2>
        <a:srgbClr val="014C83"/>
      </a:dk2>
      <a:lt2>
        <a:srgbClr val="EEECE1"/>
      </a:lt2>
      <a:accent1>
        <a:srgbClr val="014C8D"/>
      </a:accent1>
      <a:accent2>
        <a:srgbClr val="012E57"/>
      </a:accent2>
      <a:accent3>
        <a:srgbClr val="24673E"/>
      </a:accent3>
      <a:accent4>
        <a:srgbClr val="3371A4"/>
      </a:accent4>
      <a:accent5>
        <a:srgbClr val="4BACC6"/>
      </a:accent5>
      <a:accent6>
        <a:srgbClr val="7FA6C7"/>
      </a:accent6>
      <a:hlink>
        <a:srgbClr val="0000FF"/>
      </a:hlink>
      <a:folHlink>
        <a:srgbClr val="CDDB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3107</Words>
  <Application>Microsoft Office PowerPoint</Application>
  <PresentationFormat>全屏显示(16:10)</PresentationFormat>
  <Paragraphs>209</Paragraphs>
  <Slides>27</Slides>
  <Notes>25</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Office 主题​​</vt:lpstr>
      <vt:lpstr>幻灯片 1</vt:lpstr>
      <vt:lpstr>幻灯片 2</vt:lpstr>
      <vt:lpstr>幻灯片 3</vt:lpstr>
      <vt:lpstr>幻灯片 4</vt:lpstr>
      <vt:lpstr>幻灯片 5</vt:lpstr>
      <vt:lpstr>幻灯片 6</vt:lpstr>
      <vt:lpstr>实施食品安全追溯的食品类别</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Sophie</dc:creator>
  <cp:lastModifiedBy>Administrator</cp:lastModifiedBy>
  <cp:revision>43</cp:revision>
  <dcterms:created xsi:type="dcterms:W3CDTF">2011-06-03T14:53:06Z</dcterms:created>
  <dcterms:modified xsi:type="dcterms:W3CDTF">2015-12-21T01:29:00Z</dcterms:modified>
</cp:coreProperties>
</file>